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486" r:id="rId3"/>
    <p:sldId id="484" r:id="rId5"/>
    <p:sldId id="545" r:id="rId6"/>
    <p:sldId id="572" r:id="rId7"/>
    <p:sldId id="489" r:id="rId8"/>
    <p:sldId id="488" r:id="rId9"/>
    <p:sldId id="485" r:id="rId10"/>
    <p:sldId id="420" r:id="rId11"/>
    <p:sldId id="363" r:id="rId12"/>
    <p:sldId id="490" r:id="rId13"/>
    <p:sldId id="546" r:id="rId14"/>
    <p:sldId id="547" r:id="rId15"/>
    <p:sldId id="548" r:id="rId16"/>
    <p:sldId id="549" r:id="rId17"/>
    <p:sldId id="562" r:id="rId18"/>
    <p:sldId id="551" r:id="rId19"/>
    <p:sldId id="552" r:id="rId20"/>
    <p:sldId id="554" r:id="rId21"/>
    <p:sldId id="556" r:id="rId22"/>
    <p:sldId id="559" r:id="rId23"/>
    <p:sldId id="507" r:id="rId24"/>
    <p:sldId id="491" r:id="rId25"/>
    <p:sldId id="492" r:id="rId26"/>
    <p:sldId id="516" r:id="rId27"/>
    <p:sldId id="563" r:id="rId28"/>
    <p:sldId id="375" r:id="rId29"/>
    <p:sldId id="566" r:id="rId30"/>
    <p:sldId id="567" r:id="rId31"/>
    <p:sldId id="573" r:id="rId32"/>
    <p:sldId id="523" r:id="rId33"/>
    <p:sldId id="524" r:id="rId34"/>
    <p:sldId id="376" r:id="rId35"/>
    <p:sldId id="377" r:id="rId36"/>
    <p:sldId id="378" r:id="rId37"/>
    <p:sldId id="379" r:id="rId38"/>
    <p:sldId id="527" r:id="rId39"/>
    <p:sldId id="528" r:id="rId40"/>
    <p:sldId id="530" r:id="rId41"/>
    <p:sldId id="532" r:id="rId42"/>
    <p:sldId id="534" r:id="rId43"/>
    <p:sldId id="535" r:id="rId44"/>
    <p:sldId id="536" r:id="rId45"/>
    <p:sldId id="540" r:id="rId46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831"/>
    <a:srgbClr val="CC0000"/>
    <a:srgbClr val="F4E3CF"/>
    <a:srgbClr val="C4C3F5"/>
    <a:srgbClr val="FFCC00"/>
    <a:srgbClr val="FF0000"/>
    <a:srgbClr val="C8C7C7"/>
    <a:srgbClr val="FF9933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howGuides="1">
      <p:cViewPr varScale="1">
        <p:scale>
          <a:sx n="88" d="100"/>
          <a:sy n="88" d="100"/>
        </p:scale>
        <p:origin x="615" y="54"/>
      </p:cViewPr>
      <p:guideLst>
        <p:guide orient="horz" pos="1620"/>
        <p:guide orient="horz" pos="2916"/>
        <p:guide orient="horz" pos="180"/>
        <p:guide pos="288"/>
        <p:guide pos="287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5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AA246AF-3000-4C4D-B23A-681F14F7DF9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F0BB33F9-0479-498B-A338-52D5D85E758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9E1E71F9-BAE0-4F76-A437-B11C61F797A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E71F9-BAE0-4F76-A437-B11C61F797A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2138-A64B-49DA-81CC-6501DBCE4389}" type="datetimeFigureOut">
              <a:rPr lang="zh-CN" alt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25575C-9F1A-40FF-B258-A3EC5EF258E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07CE-B24A-4FC2-8FCC-C87494E49772}" type="datetimeFigureOut">
              <a:rPr lang="zh-CN" alt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B5D3E-23D0-4E45-8DB2-C18EE1C7E23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72A3-F541-4602-BE62-CBF15CF62E1D}" type="datetimeFigureOut">
              <a:rPr lang="zh-CN" alt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4C758-BC69-4A0E-935B-BB916FCB515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2439-1B87-4E3C-A332-D65778C33C49}" type="datetimeFigureOut">
              <a:rPr lang="zh-CN" alt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A8E1BE-0EB7-4E97-9ED1-B393E82D409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0E2E-34D2-448C-9597-556FF5CD69D3}" type="datetimeFigureOut">
              <a:rPr lang="zh-CN" alt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A83AF-A2DF-4D61-B65B-C5F46E0263A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20A9-3A4D-4B2D-9BE5-3B43D30DC4FE}" type="datetimeFigureOut">
              <a:rPr lang="zh-CN" alt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34E083-6743-4991-99B5-BC735DEB45D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F9EB-1332-4609-A3AE-9D29AFCA653B}" type="datetimeFigureOut">
              <a:rPr lang="zh-CN" alt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2681D-2310-451E-A4DB-80D69189A99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B540-56F2-49EB-9FF7-A1430F194250}" type="datetimeFigureOut">
              <a:rPr lang="zh-CN" altLang="en-US"/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3B537-EB61-48A6-9CB7-9CB1BB067C7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1C70-45FC-45DF-9D17-259FEF3864BE}" type="datetimeFigureOut">
              <a:rPr lang="zh-CN" alt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FEBC1-FEFC-48E6-A768-9174FD8029E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86AC-F56C-4AD9-B989-FB20927FF47A}" type="datetimeFigureOut">
              <a:rPr lang="zh-CN" altLang="en-US"/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FA9A4C-AD81-4B1C-8E73-22A60383B64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968B-D6C5-480F-81BF-58AEA259EF95}" type="datetimeFigureOut">
              <a:rPr lang="zh-CN" alt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3ECE2-0BE6-43AC-A1E7-BA15DF8BAAE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50"/>
            </a:lvl1pPr>
          </a:lstStyle>
          <a:p>
            <a:pPr>
              <a:defRPr/>
            </a:pPr>
            <a:fld id="{CFA6FEEB-3EC1-4956-864F-8A7CB003408B}" type="datetimeFigureOut">
              <a:rPr lang="zh-CN" altLang="en-US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050" smtClean="0"/>
            </a:lvl1pPr>
          </a:lstStyle>
          <a:p>
            <a:pPr>
              <a:defRPr/>
            </a:pPr>
            <a:fld id="{6D1230D9-BE06-4E24-B000-4501BB3CA61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4.jpeg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1827213" y="3333750"/>
            <a:ext cx="5486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消防安全知识</a:t>
            </a:r>
            <a:endParaRPr lang="zh-TW" altLang="en-US" sz="36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6612"/>
            <a:ext cx="22812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 bwMode="auto">
          <a:xfrm>
            <a:off x="0" y="3638522"/>
            <a:ext cx="25908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0" y="3790918"/>
            <a:ext cx="25908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>
            <a:off x="6553148" y="3638522"/>
            <a:ext cx="25908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>
            <a:off x="6553148" y="3790918"/>
            <a:ext cx="25908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本框 1"/>
          <p:cNvSpPr txBox="1"/>
          <p:nvPr/>
        </p:nvSpPr>
        <p:spPr>
          <a:xfrm>
            <a:off x="3429000" y="401955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琥珀" panose="02010800040101010101" charset="-122"/>
                <a:ea typeface="华文琥珀" panose="02010800040101010101" charset="-122"/>
              </a:rPr>
              <a:t>飞英消防救援站</a:t>
            </a:r>
            <a:endParaRPr lang="zh-CN" altLang="en-US" sz="2400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3133" y="2800344"/>
            <a:ext cx="5257734" cy="99057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消防设备、器材及标志介绍及使用方法</a:t>
            </a:r>
            <a:endParaRPr lang="zh-CN" altLang="en-US" sz="32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10020" y="971592"/>
            <a:ext cx="1523960" cy="1523960"/>
            <a:chOff x="3810020" y="971592"/>
            <a:chExt cx="1523960" cy="1523960"/>
          </a:xfrm>
        </p:grpSpPr>
        <p:sp>
          <p:nvSpPr>
            <p:cNvPr id="32" name="椭圆 31"/>
            <p:cNvSpPr/>
            <p:nvPr/>
          </p:nvSpPr>
          <p:spPr bwMode="auto">
            <a:xfrm>
              <a:off x="3810020" y="971592"/>
              <a:ext cx="1523960" cy="152396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220317" y="1346910"/>
              <a:ext cx="879208" cy="967670"/>
              <a:chOff x="1598613" y="1303338"/>
              <a:chExt cx="2319338" cy="2552700"/>
            </a:xfrm>
            <a:solidFill>
              <a:srgbClr val="FFCC00"/>
            </a:solidFill>
          </p:grpSpPr>
          <p:sp>
            <p:nvSpPr>
              <p:cNvPr id="7" name="Freeform 8"/>
              <p:cNvSpPr/>
              <p:nvPr/>
            </p:nvSpPr>
            <p:spPr bwMode="auto">
              <a:xfrm>
                <a:off x="1598613" y="1303338"/>
                <a:ext cx="123825" cy="1655763"/>
              </a:xfrm>
              <a:custGeom>
                <a:avLst/>
                <a:gdLst>
                  <a:gd name="T0" fmla="*/ 78 w 78"/>
                  <a:gd name="T1" fmla="*/ 0 h 1043"/>
                  <a:gd name="T2" fmla="*/ 78 w 78"/>
                  <a:gd name="T3" fmla="*/ 1043 h 1043"/>
                  <a:gd name="T4" fmla="*/ 78 w 78"/>
                  <a:gd name="T5" fmla="*/ 1043 h 1043"/>
                  <a:gd name="T6" fmla="*/ 70 w 78"/>
                  <a:gd name="T7" fmla="*/ 1043 h 1043"/>
                  <a:gd name="T8" fmla="*/ 58 w 78"/>
                  <a:gd name="T9" fmla="*/ 1043 h 1043"/>
                  <a:gd name="T10" fmla="*/ 46 w 78"/>
                  <a:gd name="T11" fmla="*/ 1041 h 1043"/>
                  <a:gd name="T12" fmla="*/ 34 w 78"/>
                  <a:gd name="T13" fmla="*/ 1035 h 1043"/>
                  <a:gd name="T14" fmla="*/ 20 w 78"/>
                  <a:gd name="T15" fmla="*/ 1025 h 1043"/>
                  <a:gd name="T16" fmla="*/ 14 w 78"/>
                  <a:gd name="T17" fmla="*/ 1019 h 1043"/>
                  <a:gd name="T18" fmla="*/ 8 w 78"/>
                  <a:gd name="T19" fmla="*/ 1011 h 1043"/>
                  <a:gd name="T20" fmla="*/ 4 w 78"/>
                  <a:gd name="T21" fmla="*/ 1001 h 1043"/>
                  <a:gd name="T22" fmla="*/ 0 w 78"/>
                  <a:gd name="T23" fmla="*/ 989 h 1043"/>
                  <a:gd name="T24" fmla="*/ 0 w 78"/>
                  <a:gd name="T25" fmla="*/ 58 h 1043"/>
                  <a:gd name="T26" fmla="*/ 0 w 78"/>
                  <a:gd name="T27" fmla="*/ 58 h 1043"/>
                  <a:gd name="T28" fmla="*/ 2 w 78"/>
                  <a:gd name="T29" fmla="*/ 48 h 1043"/>
                  <a:gd name="T30" fmla="*/ 6 w 78"/>
                  <a:gd name="T31" fmla="*/ 40 h 1043"/>
                  <a:gd name="T32" fmla="*/ 14 w 78"/>
                  <a:gd name="T33" fmla="*/ 30 h 1043"/>
                  <a:gd name="T34" fmla="*/ 24 w 78"/>
                  <a:gd name="T35" fmla="*/ 20 h 1043"/>
                  <a:gd name="T36" fmla="*/ 36 w 78"/>
                  <a:gd name="T37" fmla="*/ 10 h 1043"/>
                  <a:gd name="T38" fmla="*/ 56 w 78"/>
                  <a:gd name="T39" fmla="*/ 4 h 1043"/>
                  <a:gd name="T40" fmla="*/ 66 w 78"/>
                  <a:gd name="T41" fmla="*/ 2 h 1043"/>
                  <a:gd name="T42" fmla="*/ 78 w 78"/>
                  <a:gd name="T43" fmla="*/ 0 h 1043"/>
                  <a:gd name="T44" fmla="*/ 78 w 78"/>
                  <a:gd name="T45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" h="1043">
                    <a:moveTo>
                      <a:pt x="78" y="0"/>
                    </a:moveTo>
                    <a:lnTo>
                      <a:pt x="78" y="1043"/>
                    </a:lnTo>
                    <a:lnTo>
                      <a:pt x="78" y="1043"/>
                    </a:lnTo>
                    <a:lnTo>
                      <a:pt x="70" y="1043"/>
                    </a:lnTo>
                    <a:lnTo>
                      <a:pt x="58" y="1043"/>
                    </a:lnTo>
                    <a:lnTo>
                      <a:pt x="46" y="1041"/>
                    </a:lnTo>
                    <a:lnTo>
                      <a:pt x="34" y="1035"/>
                    </a:lnTo>
                    <a:lnTo>
                      <a:pt x="20" y="1025"/>
                    </a:lnTo>
                    <a:lnTo>
                      <a:pt x="14" y="1019"/>
                    </a:lnTo>
                    <a:lnTo>
                      <a:pt x="8" y="1011"/>
                    </a:lnTo>
                    <a:lnTo>
                      <a:pt x="4" y="1001"/>
                    </a:lnTo>
                    <a:lnTo>
                      <a:pt x="0" y="98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8"/>
                    </a:lnTo>
                    <a:lnTo>
                      <a:pt x="6" y="40"/>
                    </a:lnTo>
                    <a:lnTo>
                      <a:pt x="14" y="30"/>
                    </a:lnTo>
                    <a:lnTo>
                      <a:pt x="24" y="20"/>
                    </a:lnTo>
                    <a:lnTo>
                      <a:pt x="36" y="10"/>
                    </a:lnTo>
                    <a:lnTo>
                      <a:pt x="56" y="4"/>
                    </a:lnTo>
                    <a:lnTo>
                      <a:pt x="66" y="2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9"/>
              <p:cNvSpPr/>
              <p:nvPr/>
            </p:nvSpPr>
            <p:spPr bwMode="auto">
              <a:xfrm>
                <a:off x="2774951" y="1303338"/>
                <a:ext cx="127000" cy="1655763"/>
              </a:xfrm>
              <a:custGeom>
                <a:avLst/>
                <a:gdLst>
                  <a:gd name="T0" fmla="*/ 0 w 80"/>
                  <a:gd name="T1" fmla="*/ 0 h 1043"/>
                  <a:gd name="T2" fmla="*/ 0 w 80"/>
                  <a:gd name="T3" fmla="*/ 1043 h 1043"/>
                  <a:gd name="T4" fmla="*/ 0 w 80"/>
                  <a:gd name="T5" fmla="*/ 1043 h 1043"/>
                  <a:gd name="T6" fmla="*/ 10 w 80"/>
                  <a:gd name="T7" fmla="*/ 1043 h 1043"/>
                  <a:gd name="T8" fmla="*/ 20 w 80"/>
                  <a:gd name="T9" fmla="*/ 1043 h 1043"/>
                  <a:gd name="T10" fmla="*/ 32 w 80"/>
                  <a:gd name="T11" fmla="*/ 1041 h 1043"/>
                  <a:gd name="T12" fmla="*/ 46 w 80"/>
                  <a:gd name="T13" fmla="*/ 1035 h 1043"/>
                  <a:gd name="T14" fmla="*/ 58 w 80"/>
                  <a:gd name="T15" fmla="*/ 1025 h 1043"/>
                  <a:gd name="T16" fmla="*/ 64 w 80"/>
                  <a:gd name="T17" fmla="*/ 1019 h 1043"/>
                  <a:gd name="T18" fmla="*/ 70 w 80"/>
                  <a:gd name="T19" fmla="*/ 1011 h 1043"/>
                  <a:gd name="T20" fmla="*/ 76 w 80"/>
                  <a:gd name="T21" fmla="*/ 1001 h 1043"/>
                  <a:gd name="T22" fmla="*/ 80 w 80"/>
                  <a:gd name="T23" fmla="*/ 989 h 1043"/>
                  <a:gd name="T24" fmla="*/ 80 w 80"/>
                  <a:gd name="T25" fmla="*/ 58 h 1043"/>
                  <a:gd name="T26" fmla="*/ 80 w 80"/>
                  <a:gd name="T27" fmla="*/ 58 h 1043"/>
                  <a:gd name="T28" fmla="*/ 76 w 80"/>
                  <a:gd name="T29" fmla="*/ 48 h 1043"/>
                  <a:gd name="T30" fmla="*/ 72 w 80"/>
                  <a:gd name="T31" fmla="*/ 40 h 1043"/>
                  <a:gd name="T32" fmla="*/ 66 w 80"/>
                  <a:gd name="T33" fmla="*/ 30 h 1043"/>
                  <a:gd name="T34" fmla="*/ 56 w 80"/>
                  <a:gd name="T35" fmla="*/ 20 h 1043"/>
                  <a:gd name="T36" fmla="*/ 42 w 80"/>
                  <a:gd name="T37" fmla="*/ 10 h 1043"/>
                  <a:gd name="T38" fmla="*/ 24 w 80"/>
                  <a:gd name="T39" fmla="*/ 4 h 1043"/>
                  <a:gd name="T40" fmla="*/ 12 w 80"/>
                  <a:gd name="T41" fmla="*/ 2 h 1043"/>
                  <a:gd name="T42" fmla="*/ 0 w 80"/>
                  <a:gd name="T43" fmla="*/ 0 h 1043"/>
                  <a:gd name="T44" fmla="*/ 0 w 80"/>
                  <a:gd name="T45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1043">
                    <a:moveTo>
                      <a:pt x="0" y="0"/>
                    </a:moveTo>
                    <a:lnTo>
                      <a:pt x="0" y="1043"/>
                    </a:lnTo>
                    <a:lnTo>
                      <a:pt x="0" y="1043"/>
                    </a:lnTo>
                    <a:lnTo>
                      <a:pt x="10" y="1043"/>
                    </a:lnTo>
                    <a:lnTo>
                      <a:pt x="20" y="1043"/>
                    </a:lnTo>
                    <a:lnTo>
                      <a:pt x="32" y="1041"/>
                    </a:lnTo>
                    <a:lnTo>
                      <a:pt x="46" y="1035"/>
                    </a:lnTo>
                    <a:lnTo>
                      <a:pt x="58" y="1025"/>
                    </a:lnTo>
                    <a:lnTo>
                      <a:pt x="64" y="1019"/>
                    </a:lnTo>
                    <a:lnTo>
                      <a:pt x="70" y="1011"/>
                    </a:lnTo>
                    <a:lnTo>
                      <a:pt x="76" y="1001"/>
                    </a:lnTo>
                    <a:lnTo>
                      <a:pt x="80" y="989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6" y="48"/>
                    </a:lnTo>
                    <a:lnTo>
                      <a:pt x="72" y="40"/>
                    </a:lnTo>
                    <a:lnTo>
                      <a:pt x="66" y="30"/>
                    </a:lnTo>
                    <a:lnTo>
                      <a:pt x="56" y="20"/>
                    </a:lnTo>
                    <a:lnTo>
                      <a:pt x="42" y="10"/>
                    </a:lnTo>
                    <a:lnTo>
                      <a:pt x="24" y="4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1966913" y="1395413"/>
                <a:ext cx="158750" cy="1487488"/>
              </a:xfrm>
              <a:custGeom>
                <a:avLst/>
                <a:gdLst>
                  <a:gd name="T0" fmla="*/ 0 w 100"/>
                  <a:gd name="T1" fmla="*/ 40 h 937"/>
                  <a:gd name="T2" fmla="*/ 0 w 100"/>
                  <a:gd name="T3" fmla="*/ 893 h 937"/>
                  <a:gd name="T4" fmla="*/ 0 w 100"/>
                  <a:gd name="T5" fmla="*/ 893 h 937"/>
                  <a:gd name="T6" fmla="*/ 2 w 100"/>
                  <a:gd name="T7" fmla="*/ 897 h 937"/>
                  <a:gd name="T8" fmla="*/ 2 w 100"/>
                  <a:gd name="T9" fmla="*/ 903 h 937"/>
                  <a:gd name="T10" fmla="*/ 6 w 100"/>
                  <a:gd name="T11" fmla="*/ 911 h 937"/>
                  <a:gd name="T12" fmla="*/ 12 w 100"/>
                  <a:gd name="T13" fmla="*/ 919 h 937"/>
                  <a:gd name="T14" fmla="*/ 20 w 100"/>
                  <a:gd name="T15" fmla="*/ 925 h 937"/>
                  <a:gd name="T16" fmla="*/ 30 w 100"/>
                  <a:gd name="T17" fmla="*/ 933 h 937"/>
                  <a:gd name="T18" fmla="*/ 46 w 100"/>
                  <a:gd name="T19" fmla="*/ 937 h 937"/>
                  <a:gd name="T20" fmla="*/ 46 w 100"/>
                  <a:gd name="T21" fmla="*/ 937 h 937"/>
                  <a:gd name="T22" fmla="*/ 54 w 100"/>
                  <a:gd name="T23" fmla="*/ 937 h 937"/>
                  <a:gd name="T24" fmla="*/ 62 w 100"/>
                  <a:gd name="T25" fmla="*/ 935 h 937"/>
                  <a:gd name="T26" fmla="*/ 70 w 100"/>
                  <a:gd name="T27" fmla="*/ 933 h 937"/>
                  <a:gd name="T28" fmla="*/ 80 w 100"/>
                  <a:gd name="T29" fmla="*/ 927 h 937"/>
                  <a:gd name="T30" fmla="*/ 88 w 100"/>
                  <a:gd name="T31" fmla="*/ 919 h 937"/>
                  <a:gd name="T32" fmla="*/ 96 w 100"/>
                  <a:gd name="T33" fmla="*/ 907 h 937"/>
                  <a:gd name="T34" fmla="*/ 100 w 100"/>
                  <a:gd name="T35" fmla="*/ 893 h 937"/>
                  <a:gd name="T36" fmla="*/ 100 w 100"/>
                  <a:gd name="T37" fmla="*/ 40 h 937"/>
                  <a:gd name="T38" fmla="*/ 100 w 100"/>
                  <a:gd name="T39" fmla="*/ 40 h 937"/>
                  <a:gd name="T40" fmla="*/ 98 w 100"/>
                  <a:gd name="T41" fmla="*/ 34 h 937"/>
                  <a:gd name="T42" fmla="*/ 96 w 100"/>
                  <a:gd name="T43" fmla="*/ 28 h 937"/>
                  <a:gd name="T44" fmla="*/ 92 w 100"/>
                  <a:gd name="T45" fmla="*/ 20 h 937"/>
                  <a:gd name="T46" fmla="*/ 84 w 100"/>
                  <a:gd name="T47" fmla="*/ 14 h 937"/>
                  <a:gd name="T48" fmla="*/ 74 w 100"/>
                  <a:gd name="T49" fmla="*/ 6 h 937"/>
                  <a:gd name="T50" fmla="*/ 62 w 100"/>
                  <a:gd name="T51" fmla="*/ 2 h 937"/>
                  <a:gd name="T52" fmla="*/ 46 w 100"/>
                  <a:gd name="T53" fmla="*/ 0 h 937"/>
                  <a:gd name="T54" fmla="*/ 46 w 100"/>
                  <a:gd name="T55" fmla="*/ 0 h 937"/>
                  <a:gd name="T56" fmla="*/ 40 w 100"/>
                  <a:gd name="T57" fmla="*/ 2 h 937"/>
                  <a:gd name="T58" fmla="*/ 26 w 100"/>
                  <a:gd name="T59" fmla="*/ 6 h 937"/>
                  <a:gd name="T60" fmla="*/ 18 w 100"/>
                  <a:gd name="T61" fmla="*/ 12 h 937"/>
                  <a:gd name="T62" fmla="*/ 12 w 100"/>
                  <a:gd name="T63" fmla="*/ 18 h 937"/>
                  <a:gd name="T64" fmla="*/ 6 w 100"/>
                  <a:gd name="T65" fmla="*/ 28 h 937"/>
                  <a:gd name="T66" fmla="*/ 0 w 100"/>
                  <a:gd name="T67" fmla="*/ 40 h 937"/>
                  <a:gd name="T68" fmla="*/ 0 w 100"/>
                  <a:gd name="T69" fmla="*/ 4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0" h="937">
                    <a:moveTo>
                      <a:pt x="0" y="40"/>
                    </a:moveTo>
                    <a:lnTo>
                      <a:pt x="0" y="893"/>
                    </a:lnTo>
                    <a:lnTo>
                      <a:pt x="0" y="893"/>
                    </a:lnTo>
                    <a:lnTo>
                      <a:pt x="2" y="897"/>
                    </a:lnTo>
                    <a:lnTo>
                      <a:pt x="2" y="903"/>
                    </a:lnTo>
                    <a:lnTo>
                      <a:pt x="6" y="911"/>
                    </a:lnTo>
                    <a:lnTo>
                      <a:pt x="12" y="919"/>
                    </a:lnTo>
                    <a:lnTo>
                      <a:pt x="20" y="925"/>
                    </a:lnTo>
                    <a:lnTo>
                      <a:pt x="30" y="933"/>
                    </a:lnTo>
                    <a:lnTo>
                      <a:pt x="46" y="937"/>
                    </a:lnTo>
                    <a:lnTo>
                      <a:pt x="46" y="937"/>
                    </a:lnTo>
                    <a:lnTo>
                      <a:pt x="54" y="937"/>
                    </a:lnTo>
                    <a:lnTo>
                      <a:pt x="62" y="935"/>
                    </a:lnTo>
                    <a:lnTo>
                      <a:pt x="70" y="933"/>
                    </a:lnTo>
                    <a:lnTo>
                      <a:pt x="80" y="927"/>
                    </a:lnTo>
                    <a:lnTo>
                      <a:pt x="88" y="919"/>
                    </a:lnTo>
                    <a:lnTo>
                      <a:pt x="96" y="907"/>
                    </a:lnTo>
                    <a:lnTo>
                      <a:pt x="100" y="893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8" y="34"/>
                    </a:lnTo>
                    <a:lnTo>
                      <a:pt x="96" y="28"/>
                    </a:lnTo>
                    <a:lnTo>
                      <a:pt x="92" y="20"/>
                    </a:lnTo>
                    <a:lnTo>
                      <a:pt x="84" y="14"/>
                    </a:lnTo>
                    <a:lnTo>
                      <a:pt x="74" y="6"/>
                    </a:lnTo>
                    <a:lnTo>
                      <a:pt x="62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2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2170113" y="1395413"/>
                <a:ext cx="158750" cy="1487488"/>
              </a:xfrm>
              <a:custGeom>
                <a:avLst/>
                <a:gdLst>
                  <a:gd name="T0" fmla="*/ 0 w 100"/>
                  <a:gd name="T1" fmla="*/ 40 h 937"/>
                  <a:gd name="T2" fmla="*/ 0 w 100"/>
                  <a:gd name="T3" fmla="*/ 893 h 937"/>
                  <a:gd name="T4" fmla="*/ 0 w 100"/>
                  <a:gd name="T5" fmla="*/ 893 h 937"/>
                  <a:gd name="T6" fmla="*/ 0 w 100"/>
                  <a:gd name="T7" fmla="*/ 897 h 937"/>
                  <a:gd name="T8" fmla="*/ 2 w 100"/>
                  <a:gd name="T9" fmla="*/ 903 h 937"/>
                  <a:gd name="T10" fmla="*/ 6 w 100"/>
                  <a:gd name="T11" fmla="*/ 911 h 937"/>
                  <a:gd name="T12" fmla="*/ 10 w 100"/>
                  <a:gd name="T13" fmla="*/ 919 h 937"/>
                  <a:gd name="T14" fmla="*/ 18 w 100"/>
                  <a:gd name="T15" fmla="*/ 925 h 937"/>
                  <a:gd name="T16" fmla="*/ 30 w 100"/>
                  <a:gd name="T17" fmla="*/ 933 h 937"/>
                  <a:gd name="T18" fmla="*/ 46 w 100"/>
                  <a:gd name="T19" fmla="*/ 937 h 937"/>
                  <a:gd name="T20" fmla="*/ 46 w 100"/>
                  <a:gd name="T21" fmla="*/ 937 h 937"/>
                  <a:gd name="T22" fmla="*/ 54 w 100"/>
                  <a:gd name="T23" fmla="*/ 937 h 937"/>
                  <a:gd name="T24" fmla="*/ 62 w 100"/>
                  <a:gd name="T25" fmla="*/ 935 h 937"/>
                  <a:gd name="T26" fmla="*/ 70 w 100"/>
                  <a:gd name="T27" fmla="*/ 933 h 937"/>
                  <a:gd name="T28" fmla="*/ 80 w 100"/>
                  <a:gd name="T29" fmla="*/ 927 h 937"/>
                  <a:gd name="T30" fmla="*/ 88 w 100"/>
                  <a:gd name="T31" fmla="*/ 919 h 937"/>
                  <a:gd name="T32" fmla="*/ 96 w 100"/>
                  <a:gd name="T33" fmla="*/ 907 h 937"/>
                  <a:gd name="T34" fmla="*/ 100 w 100"/>
                  <a:gd name="T35" fmla="*/ 893 h 937"/>
                  <a:gd name="T36" fmla="*/ 100 w 100"/>
                  <a:gd name="T37" fmla="*/ 40 h 937"/>
                  <a:gd name="T38" fmla="*/ 100 w 100"/>
                  <a:gd name="T39" fmla="*/ 40 h 937"/>
                  <a:gd name="T40" fmla="*/ 98 w 100"/>
                  <a:gd name="T41" fmla="*/ 34 h 937"/>
                  <a:gd name="T42" fmla="*/ 94 w 100"/>
                  <a:gd name="T43" fmla="*/ 28 h 937"/>
                  <a:gd name="T44" fmla="*/ 90 w 100"/>
                  <a:gd name="T45" fmla="*/ 20 h 937"/>
                  <a:gd name="T46" fmla="*/ 84 w 100"/>
                  <a:gd name="T47" fmla="*/ 14 h 937"/>
                  <a:gd name="T48" fmla="*/ 74 w 100"/>
                  <a:gd name="T49" fmla="*/ 6 h 937"/>
                  <a:gd name="T50" fmla="*/ 60 w 100"/>
                  <a:gd name="T51" fmla="*/ 2 h 937"/>
                  <a:gd name="T52" fmla="*/ 44 w 100"/>
                  <a:gd name="T53" fmla="*/ 0 h 937"/>
                  <a:gd name="T54" fmla="*/ 44 w 100"/>
                  <a:gd name="T55" fmla="*/ 0 h 937"/>
                  <a:gd name="T56" fmla="*/ 38 w 100"/>
                  <a:gd name="T57" fmla="*/ 2 h 937"/>
                  <a:gd name="T58" fmla="*/ 26 w 100"/>
                  <a:gd name="T59" fmla="*/ 6 h 937"/>
                  <a:gd name="T60" fmla="*/ 18 w 100"/>
                  <a:gd name="T61" fmla="*/ 12 h 937"/>
                  <a:gd name="T62" fmla="*/ 10 w 100"/>
                  <a:gd name="T63" fmla="*/ 18 h 937"/>
                  <a:gd name="T64" fmla="*/ 4 w 100"/>
                  <a:gd name="T65" fmla="*/ 28 h 937"/>
                  <a:gd name="T66" fmla="*/ 0 w 100"/>
                  <a:gd name="T67" fmla="*/ 40 h 937"/>
                  <a:gd name="T68" fmla="*/ 0 w 100"/>
                  <a:gd name="T69" fmla="*/ 4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0" h="937">
                    <a:moveTo>
                      <a:pt x="0" y="40"/>
                    </a:moveTo>
                    <a:lnTo>
                      <a:pt x="0" y="893"/>
                    </a:lnTo>
                    <a:lnTo>
                      <a:pt x="0" y="893"/>
                    </a:lnTo>
                    <a:lnTo>
                      <a:pt x="0" y="897"/>
                    </a:lnTo>
                    <a:lnTo>
                      <a:pt x="2" y="903"/>
                    </a:lnTo>
                    <a:lnTo>
                      <a:pt x="6" y="911"/>
                    </a:lnTo>
                    <a:lnTo>
                      <a:pt x="10" y="919"/>
                    </a:lnTo>
                    <a:lnTo>
                      <a:pt x="18" y="925"/>
                    </a:lnTo>
                    <a:lnTo>
                      <a:pt x="30" y="933"/>
                    </a:lnTo>
                    <a:lnTo>
                      <a:pt x="46" y="937"/>
                    </a:lnTo>
                    <a:lnTo>
                      <a:pt x="46" y="937"/>
                    </a:lnTo>
                    <a:lnTo>
                      <a:pt x="54" y="937"/>
                    </a:lnTo>
                    <a:lnTo>
                      <a:pt x="62" y="935"/>
                    </a:lnTo>
                    <a:lnTo>
                      <a:pt x="70" y="933"/>
                    </a:lnTo>
                    <a:lnTo>
                      <a:pt x="80" y="927"/>
                    </a:lnTo>
                    <a:lnTo>
                      <a:pt x="88" y="919"/>
                    </a:lnTo>
                    <a:lnTo>
                      <a:pt x="96" y="907"/>
                    </a:lnTo>
                    <a:lnTo>
                      <a:pt x="100" y="893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8" y="34"/>
                    </a:lnTo>
                    <a:lnTo>
                      <a:pt x="94" y="28"/>
                    </a:lnTo>
                    <a:lnTo>
                      <a:pt x="90" y="20"/>
                    </a:lnTo>
                    <a:lnTo>
                      <a:pt x="84" y="14"/>
                    </a:lnTo>
                    <a:lnTo>
                      <a:pt x="74" y="6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0" y="18"/>
                    </a:lnTo>
                    <a:lnTo>
                      <a:pt x="4" y="2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2373313" y="1395413"/>
                <a:ext cx="155575" cy="1487488"/>
              </a:xfrm>
              <a:custGeom>
                <a:avLst/>
                <a:gdLst>
                  <a:gd name="T0" fmla="*/ 0 w 98"/>
                  <a:gd name="T1" fmla="*/ 40 h 937"/>
                  <a:gd name="T2" fmla="*/ 0 w 98"/>
                  <a:gd name="T3" fmla="*/ 893 h 937"/>
                  <a:gd name="T4" fmla="*/ 0 w 98"/>
                  <a:gd name="T5" fmla="*/ 893 h 937"/>
                  <a:gd name="T6" fmla="*/ 0 w 98"/>
                  <a:gd name="T7" fmla="*/ 897 h 937"/>
                  <a:gd name="T8" fmla="*/ 2 w 98"/>
                  <a:gd name="T9" fmla="*/ 903 h 937"/>
                  <a:gd name="T10" fmla="*/ 4 w 98"/>
                  <a:gd name="T11" fmla="*/ 911 h 937"/>
                  <a:gd name="T12" fmla="*/ 10 w 98"/>
                  <a:gd name="T13" fmla="*/ 919 h 937"/>
                  <a:gd name="T14" fmla="*/ 18 w 98"/>
                  <a:gd name="T15" fmla="*/ 925 h 937"/>
                  <a:gd name="T16" fmla="*/ 30 w 98"/>
                  <a:gd name="T17" fmla="*/ 933 h 937"/>
                  <a:gd name="T18" fmla="*/ 46 w 98"/>
                  <a:gd name="T19" fmla="*/ 937 h 937"/>
                  <a:gd name="T20" fmla="*/ 46 w 98"/>
                  <a:gd name="T21" fmla="*/ 937 h 937"/>
                  <a:gd name="T22" fmla="*/ 52 w 98"/>
                  <a:gd name="T23" fmla="*/ 937 h 937"/>
                  <a:gd name="T24" fmla="*/ 60 w 98"/>
                  <a:gd name="T25" fmla="*/ 935 h 937"/>
                  <a:gd name="T26" fmla="*/ 70 w 98"/>
                  <a:gd name="T27" fmla="*/ 933 h 937"/>
                  <a:gd name="T28" fmla="*/ 78 w 98"/>
                  <a:gd name="T29" fmla="*/ 927 h 937"/>
                  <a:gd name="T30" fmla="*/ 88 w 98"/>
                  <a:gd name="T31" fmla="*/ 919 h 937"/>
                  <a:gd name="T32" fmla="*/ 94 w 98"/>
                  <a:gd name="T33" fmla="*/ 907 h 937"/>
                  <a:gd name="T34" fmla="*/ 98 w 98"/>
                  <a:gd name="T35" fmla="*/ 893 h 937"/>
                  <a:gd name="T36" fmla="*/ 98 w 98"/>
                  <a:gd name="T37" fmla="*/ 40 h 937"/>
                  <a:gd name="T38" fmla="*/ 98 w 98"/>
                  <a:gd name="T39" fmla="*/ 40 h 937"/>
                  <a:gd name="T40" fmla="*/ 98 w 98"/>
                  <a:gd name="T41" fmla="*/ 34 h 937"/>
                  <a:gd name="T42" fmla="*/ 94 w 98"/>
                  <a:gd name="T43" fmla="*/ 28 h 937"/>
                  <a:gd name="T44" fmla="*/ 90 w 98"/>
                  <a:gd name="T45" fmla="*/ 20 h 937"/>
                  <a:gd name="T46" fmla="*/ 82 w 98"/>
                  <a:gd name="T47" fmla="*/ 14 h 937"/>
                  <a:gd name="T48" fmla="*/ 74 w 98"/>
                  <a:gd name="T49" fmla="*/ 6 h 937"/>
                  <a:gd name="T50" fmla="*/ 60 w 98"/>
                  <a:gd name="T51" fmla="*/ 2 h 937"/>
                  <a:gd name="T52" fmla="*/ 44 w 98"/>
                  <a:gd name="T53" fmla="*/ 0 h 937"/>
                  <a:gd name="T54" fmla="*/ 44 w 98"/>
                  <a:gd name="T55" fmla="*/ 0 h 937"/>
                  <a:gd name="T56" fmla="*/ 38 w 98"/>
                  <a:gd name="T57" fmla="*/ 2 h 937"/>
                  <a:gd name="T58" fmla="*/ 26 w 98"/>
                  <a:gd name="T59" fmla="*/ 6 h 937"/>
                  <a:gd name="T60" fmla="*/ 18 w 98"/>
                  <a:gd name="T61" fmla="*/ 12 h 937"/>
                  <a:gd name="T62" fmla="*/ 10 w 98"/>
                  <a:gd name="T63" fmla="*/ 18 h 937"/>
                  <a:gd name="T64" fmla="*/ 4 w 98"/>
                  <a:gd name="T65" fmla="*/ 28 h 937"/>
                  <a:gd name="T66" fmla="*/ 0 w 98"/>
                  <a:gd name="T67" fmla="*/ 40 h 937"/>
                  <a:gd name="T68" fmla="*/ 0 w 98"/>
                  <a:gd name="T69" fmla="*/ 4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937">
                    <a:moveTo>
                      <a:pt x="0" y="40"/>
                    </a:moveTo>
                    <a:lnTo>
                      <a:pt x="0" y="893"/>
                    </a:lnTo>
                    <a:lnTo>
                      <a:pt x="0" y="893"/>
                    </a:lnTo>
                    <a:lnTo>
                      <a:pt x="0" y="897"/>
                    </a:lnTo>
                    <a:lnTo>
                      <a:pt x="2" y="903"/>
                    </a:lnTo>
                    <a:lnTo>
                      <a:pt x="4" y="911"/>
                    </a:lnTo>
                    <a:lnTo>
                      <a:pt x="10" y="919"/>
                    </a:lnTo>
                    <a:lnTo>
                      <a:pt x="18" y="925"/>
                    </a:lnTo>
                    <a:lnTo>
                      <a:pt x="30" y="933"/>
                    </a:lnTo>
                    <a:lnTo>
                      <a:pt x="46" y="937"/>
                    </a:lnTo>
                    <a:lnTo>
                      <a:pt x="46" y="937"/>
                    </a:lnTo>
                    <a:lnTo>
                      <a:pt x="52" y="937"/>
                    </a:lnTo>
                    <a:lnTo>
                      <a:pt x="60" y="935"/>
                    </a:lnTo>
                    <a:lnTo>
                      <a:pt x="70" y="933"/>
                    </a:lnTo>
                    <a:lnTo>
                      <a:pt x="78" y="927"/>
                    </a:lnTo>
                    <a:lnTo>
                      <a:pt x="88" y="919"/>
                    </a:lnTo>
                    <a:lnTo>
                      <a:pt x="94" y="907"/>
                    </a:lnTo>
                    <a:lnTo>
                      <a:pt x="98" y="893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8" y="34"/>
                    </a:lnTo>
                    <a:lnTo>
                      <a:pt x="94" y="28"/>
                    </a:lnTo>
                    <a:lnTo>
                      <a:pt x="90" y="20"/>
                    </a:lnTo>
                    <a:lnTo>
                      <a:pt x="82" y="14"/>
                    </a:lnTo>
                    <a:lnTo>
                      <a:pt x="74" y="6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0" y="18"/>
                    </a:lnTo>
                    <a:lnTo>
                      <a:pt x="4" y="2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2573338" y="1395413"/>
                <a:ext cx="160338" cy="1487488"/>
              </a:xfrm>
              <a:custGeom>
                <a:avLst/>
                <a:gdLst>
                  <a:gd name="T0" fmla="*/ 0 w 101"/>
                  <a:gd name="T1" fmla="*/ 40 h 937"/>
                  <a:gd name="T2" fmla="*/ 0 w 101"/>
                  <a:gd name="T3" fmla="*/ 893 h 937"/>
                  <a:gd name="T4" fmla="*/ 0 w 101"/>
                  <a:gd name="T5" fmla="*/ 893 h 937"/>
                  <a:gd name="T6" fmla="*/ 2 w 101"/>
                  <a:gd name="T7" fmla="*/ 897 h 937"/>
                  <a:gd name="T8" fmla="*/ 2 w 101"/>
                  <a:gd name="T9" fmla="*/ 903 h 937"/>
                  <a:gd name="T10" fmla="*/ 6 w 101"/>
                  <a:gd name="T11" fmla="*/ 911 h 937"/>
                  <a:gd name="T12" fmla="*/ 10 w 101"/>
                  <a:gd name="T13" fmla="*/ 919 h 937"/>
                  <a:gd name="T14" fmla="*/ 20 w 101"/>
                  <a:gd name="T15" fmla="*/ 925 h 937"/>
                  <a:gd name="T16" fmla="*/ 30 w 101"/>
                  <a:gd name="T17" fmla="*/ 933 h 937"/>
                  <a:gd name="T18" fmla="*/ 46 w 101"/>
                  <a:gd name="T19" fmla="*/ 937 h 937"/>
                  <a:gd name="T20" fmla="*/ 46 w 101"/>
                  <a:gd name="T21" fmla="*/ 937 h 937"/>
                  <a:gd name="T22" fmla="*/ 54 w 101"/>
                  <a:gd name="T23" fmla="*/ 937 h 937"/>
                  <a:gd name="T24" fmla="*/ 62 w 101"/>
                  <a:gd name="T25" fmla="*/ 935 h 937"/>
                  <a:gd name="T26" fmla="*/ 71 w 101"/>
                  <a:gd name="T27" fmla="*/ 933 h 937"/>
                  <a:gd name="T28" fmla="*/ 81 w 101"/>
                  <a:gd name="T29" fmla="*/ 927 h 937"/>
                  <a:gd name="T30" fmla="*/ 89 w 101"/>
                  <a:gd name="T31" fmla="*/ 919 h 937"/>
                  <a:gd name="T32" fmla="*/ 97 w 101"/>
                  <a:gd name="T33" fmla="*/ 907 h 937"/>
                  <a:gd name="T34" fmla="*/ 101 w 101"/>
                  <a:gd name="T35" fmla="*/ 893 h 937"/>
                  <a:gd name="T36" fmla="*/ 101 w 101"/>
                  <a:gd name="T37" fmla="*/ 40 h 937"/>
                  <a:gd name="T38" fmla="*/ 101 w 101"/>
                  <a:gd name="T39" fmla="*/ 40 h 937"/>
                  <a:gd name="T40" fmla="*/ 99 w 101"/>
                  <a:gd name="T41" fmla="*/ 34 h 937"/>
                  <a:gd name="T42" fmla="*/ 97 w 101"/>
                  <a:gd name="T43" fmla="*/ 28 h 937"/>
                  <a:gd name="T44" fmla="*/ 93 w 101"/>
                  <a:gd name="T45" fmla="*/ 20 h 937"/>
                  <a:gd name="T46" fmla="*/ 85 w 101"/>
                  <a:gd name="T47" fmla="*/ 14 h 937"/>
                  <a:gd name="T48" fmla="*/ 75 w 101"/>
                  <a:gd name="T49" fmla="*/ 6 h 937"/>
                  <a:gd name="T50" fmla="*/ 62 w 101"/>
                  <a:gd name="T51" fmla="*/ 2 h 937"/>
                  <a:gd name="T52" fmla="*/ 46 w 101"/>
                  <a:gd name="T53" fmla="*/ 0 h 937"/>
                  <a:gd name="T54" fmla="*/ 46 w 101"/>
                  <a:gd name="T55" fmla="*/ 0 h 937"/>
                  <a:gd name="T56" fmla="*/ 40 w 101"/>
                  <a:gd name="T57" fmla="*/ 2 h 937"/>
                  <a:gd name="T58" fmla="*/ 26 w 101"/>
                  <a:gd name="T59" fmla="*/ 6 h 937"/>
                  <a:gd name="T60" fmla="*/ 18 w 101"/>
                  <a:gd name="T61" fmla="*/ 12 h 937"/>
                  <a:gd name="T62" fmla="*/ 12 w 101"/>
                  <a:gd name="T63" fmla="*/ 18 h 937"/>
                  <a:gd name="T64" fmla="*/ 6 w 101"/>
                  <a:gd name="T65" fmla="*/ 28 h 937"/>
                  <a:gd name="T66" fmla="*/ 0 w 101"/>
                  <a:gd name="T67" fmla="*/ 40 h 937"/>
                  <a:gd name="T68" fmla="*/ 0 w 101"/>
                  <a:gd name="T69" fmla="*/ 4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937">
                    <a:moveTo>
                      <a:pt x="0" y="40"/>
                    </a:moveTo>
                    <a:lnTo>
                      <a:pt x="0" y="893"/>
                    </a:lnTo>
                    <a:lnTo>
                      <a:pt x="0" y="893"/>
                    </a:lnTo>
                    <a:lnTo>
                      <a:pt x="2" y="897"/>
                    </a:lnTo>
                    <a:lnTo>
                      <a:pt x="2" y="903"/>
                    </a:lnTo>
                    <a:lnTo>
                      <a:pt x="6" y="911"/>
                    </a:lnTo>
                    <a:lnTo>
                      <a:pt x="10" y="919"/>
                    </a:lnTo>
                    <a:lnTo>
                      <a:pt x="20" y="925"/>
                    </a:lnTo>
                    <a:lnTo>
                      <a:pt x="30" y="933"/>
                    </a:lnTo>
                    <a:lnTo>
                      <a:pt x="46" y="937"/>
                    </a:lnTo>
                    <a:lnTo>
                      <a:pt x="46" y="937"/>
                    </a:lnTo>
                    <a:lnTo>
                      <a:pt x="54" y="937"/>
                    </a:lnTo>
                    <a:lnTo>
                      <a:pt x="62" y="935"/>
                    </a:lnTo>
                    <a:lnTo>
                      <a:pt x="71" y="933"/>
                    </a:lnTo>
                    <a:lnTo>
                      <a:pt x="81" y="927"/>
                    </a:lnTo>
                    <a:lnTo>
                      <a:pt x="89" y="919"/>
                    </a:lnTo>
                    <a:lnTo>
                      <a:pt x="97" y="907"/>
                    </a:lnTo>
                    <a:lnTo>
                      <a:pt x="101" y="893"/>
                    </a:lnTo>
                    <a:lnTo>
                      <a:pt x="101" y="40"/>
                    </a:lnTo>
                    <a:lnTo>
                      <a:pt x="101" y="40"/>
                    </a:lnTo>
                    <a:lnTo>
                      <a:pt x="99" y="34"/>
                    </a:lnTo>
                    <a:lnTo>
                      <a:pt x="97" y="28"/>
                    </a:lnTo>
                    <a:lnTo>
                      <a:pt x="93" y="20"/>
                    </a:lnTo>
                    <a:lnTo>
                      <a:pt x="85" y="14"/>
                    </a:lnTo>
                    <a:lnTo>
                      <a:pt x="75" y="6"/>
                    </a:lnTo>
                    <a:lnTo>
                      <a:pt x="62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26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2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4"/>
              <p:cNvSpPr>
                <a:spLocks noEditPoints="1"/>
              </p:cNvSpPr>
              <p:nvPr/>
            </p:nvSpPr>
            <p:spPr bwMode="auto">
              <a:xfrm>
                <a:off x="2901951" y="1831976"/>
                <a:ext cx="1016000" cy="606425"/>
              </a:xfrm>
              <a:custGeom>
                <a:avLst/>
                <a:gdLst>
                  <a:gd name="T0" fmla="*/ 448 w 640"/>
                  <a:gd name="T1" fmla="*/ 0 h 382"/>
                  <a:gd name="T2" fmla="*/ 414 w 640"/>
                  <a:gd name="T3" fmla="*/ 4 h 382"/>
                  <a:gd name="T4" fmla="*/ 384 w 640"/>
                  <a:gd name="T5" fmla="*/ 12 h 382"/>
                  <a:gd name="T6" fmla="*/ 354 w 640"/>
                  <a:gd name="T7" fmla="*/ 26 h 382"/>
                  <a:gd name="T8" fmla="*/ 328 w 640"/>
                  <a:gd name="T9" fmla="*/ 44 h 382"/>
                  <a:gd name="T10" fmla="*/ 304 w 640"/>
                  <a:gd name="T11" fmla="*/ 66 h 382"/>
                  <a:gd name="T12" fmla="*/ 286 w 640"/>
                  <a:gd name="T13" fmla="*/ 92 h 382"/>
                  <a:gd name="T14" fmla="*/ 272 w 640"/>
                  <a:gd name="T15" fmla="*/ 120 h 382"/>
                  <a:gd name="T16" fmla="*/ 262 w 640"/>
                  <a:gd name="T17" fmla="*/ 150 h 382"/>
                  <a:gd name="T18" fmla="*/ 0 w 640"/>
                  <a:gd name="T19" fmla="*/ 222 h 382"/>
                  <a:gd name="T20" fmla="*/ 260 w 640"/>
                  <a:gd name="T21" fmla="*/ 222 h 382"/>
                  <a:gd name="T22" fmla="*/ 268 w 640"/>
                  <a:gd name="T23" fmla="*/ 256 h 382"/>
                  <a:gd name="T24" fmla="*/ 282 w 640"/>
                  <a:gd name="T25" fmla="*/ 286 h 382"/>
                  <a:gd name="T26" fmla="*/ 302 w 640"/>
                  <a:gd name="T27" fmla="*/ 314 h 382"/>
                  <a:gd name="T28" fmla="*/ 324 w 640"/>
                  <a:gd name="T29" fmla="*/ 336 h 382"/>
                  <a:gd name="T30" fmla="*/ 350 w 640"/>
                  <a:gd name="T31" fmla="*/ 356 h 382"/>
                  <a:gd name="T32" fmla="*/ 380 w 640"/>
                  <a:gd name="T33" fmla="*/ 370 h 382"/>
                  <a:gd name="T34" fmla="*/ 414 w 640"/>
                  <a:gd name="T35" fmla="*/ 380 h 382"/>
                  <a:gd name="T36" fmla="*/ 448 w 640"/>
                  <a:gd name="T37" fmla="*/ 382 h 382"/>
                  <a:gd name="T38" fmla="*/ 468 w 640"/>
                  <a:gd name="T39" fmla="*/ 382 h 382"/>
                  <a:gd name="T40" fmla="*/ 506 w 640"/>
                  <a:gd name="T41" fmla="*/ 374 h 382"/>
                  <a:gd name="T42" fmla="*/ 540 w 640"/>
                  <a:gd name="T43" fmla="*/ 360 h 382"/>
                  <a:gd name="T44" fmla="*/ 570 w 640"/>
                  <a:gd name="T45" fmla="*/ 340 h 382"/>
                  <a:gd name="T46" fmla="*/ 596 w 640"/>
                  <a:gd name="T47" fmla="*/ 314 h 382"/>
                  <a:gd name="T48" fmla="*/ 616 w 640"/>
                  <a:gd name="T49" fmla="*/ 282 h 382"/>
                  <a:gd name="T50" fmla="*/ 630 w 640"/>
                  <a:gd name="T51" fmla="*/ 248 h 382"/>
                  <a:gd name="T52" fmla="*/ 638 w 640"/>
                  <a:gd name="T53" fmla="*/ 212 h 382"/>
                  <a:gd name="T54" fmla="*/ 640 w 640"/>
                  <a:gd name="T55" fmla="*/ 192 h 382"/>
                  <a:gd name="T56" fmla="*/ 636 w 640"/>
                  <a:gd name="T57" fmla="*/ 154 h 382"/>
                  <a:gd name="T58" fmla="*/ 624 w 640"/>
                  <a:gd name="T59" fmla="*/ 118 h 382"/>
                  <a:gd name="T60" fmla="*/ 606 w 640"/>
                  <a:gd name="T61" fmla="*/ 86 h 382"/>
                  <a:gd name="T62" fmla="*/ 584 w 640"/>
                  <a:gd name="T63" fmla="*/ 56 h 382"/>
                  <a:gd name="T64" fmla="*/ 556 w 640"/>
                  <a:gd name="T65" fmla="*/ 34 h 382"/>
                  <a:gd name="T66" fmla="*/ 522 w 640"/>
                  <a:gd name="T67" fmla="*/ 16 h 382"/>
                  <a:gd name="T68" fmla="*/ 486 w 640"/>
                  <a:gd name="T69" fmla="*/ 4 h 382"/>
                  <a:gd name="T70" fmla="*/ 448 w 640"/>
                  <a:gd name="T71" fmla="*/ 0 h 382"/>
                  <a:gd name="T72" fmla="*/ 586 w 640"/>
                  <a:gd name="T73" fmla="*/ 150 h 382"/>
                  <a:gd name="T74" fmla="*/ 486 w 640"/>
                  <a:gd name="T75" fmla="*/ 54 h 382"/>
                  <a:gd name="T76" fmla="*/ 504 w 640"/>
                  <a:gd name="T77" fmla="*/ 60 h 382"/>
                  <a:gd name="T78" fmla="*/ 534 w 640"/>
                  <a:gd name="T79" fmla="*/ 78 h 382"/>
                  <a:gd name="T80" fmla="*/ 560 w 640"/>
                  <a:gd name="T81" fmla="*/ 102 h 382"/>
                  <a:gd name="T82" fmla="*/ 580 w 640"/>
                  <a:gd name="T83" fmla="*/ 134 h 382"/>
                  <a:gd name="T84" fmla="*/ 586 w 640"/>
                  <a:gd name="T85" fmla="*/ 150 h 382"/>
                  <a:gd name="T86" fmla="*/ 412 w 640"/>
                  <a:gd name="T87" fmla="*/ 150 h 382"/>
                  <a:gd name="T88" fmla="*/ 312 w 640"/>
                  <a:gd name="T89" fmla="*/ 150 h 382"/>
                  <a:gd name="T90" fmla="*/ 326 w 640"/>
                  <a:gd name="T91" fmla="*/ 118 h 382"/>
                  <a:gd name="T92" fmla="*/ 348 w 640"/>
                  <a:gd name="T93" fmla="*/ 90 h 382"/>
                  <a:gd name="T94" fmla="*/ 378 w 640"/>
                  <a:gd name="T95" fmla="*/ 68 h 382"/>
                  <a:gd name="T96" fmla="*/ 412 w 640"/>
                  <a:gd name="T97" fmla="*/ 54 h 382"/>
                  <a:gd name="T98" fmla="*/ 308 w 640"/>
                  <a:gd name="T99" fmla="*/ 222 h 382"/>
                  <a:gd name="T100" fmla="*/ 412 w 640"/>
                  <a:gd name="T101" fmla="*/ 330 h 382"/>
                  <a:gd name="T102" fmla="*/ 392 w 640"/>
                  <a:gd name="T103" fmla="*/ 324 h 382"/>
                  <a:gd name="T104" fmla="*/ 360 w 640"/>
                  <a:gd name="T105" fmla="*/ 304 h 382"/>
                  <a:gd name="T106" fmla="*/ 332 w 640"/>
                  <a:gd name="T107" fmla="*/ 276 h 382"/>
                  <a:gd name="T108" fmla="*/ 314 w 640"/>
                  <a:gd name="T109" fmla="*/ 242 h 382"/>
                  <a:gd name="T110" fmla="*/ 308 w 640"/>
                  <a:gd name="T111" fmla="*/ 222 h 382"/>
                  <a:gd name="T112" fmla="*/ 486 w 640"/>
                  <a:gd name="T113" fmla="*/ 222 h 382"/>
                  <a:gd name="T114" fmla="*/ 588 w 640"/>
                  <a:gd name="T115" fmla="*/ 222 h 382"/>
                  <a:gd name="T116" fmla="*/ 574 w 640"/>
                  <a:gd name="T117" fmla="*/ 260 h 382"/>
                  <a:gd name="T118" fmla="*/ 552 w 640"/>
                  <a:gd name="T119" fmla="*/ 290 h 382"/>
                  <a:gd name="T120" fmla="*/ 522 w 640"/>
                  <a:gd name="T121" fmla="*/ 314 h 382"/>
                  <a:gd name="T122" fmla="*/ 486 w 640"/>
                  <a:gd name="T123" fmla="*/ 33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0" h="382">
                    <a:moveTo>
                      <a:pt x="448" y="0"/>
                    </a:moveTo>
                    <a:lnTo>
                      <a:pt x="448" y="0"/>
                    </a:lnTo>
                    <a:lnTo>
                      <a:pt x="432" y="2"/>
                    </a:lnTo>
                    <a:lnTo>
                      <a:pt x="414" y="4"/>
                    </a:lnTo>
                    <a:lnTo>
                      <a:pt x="398" y="8"/>
                    </a:lnTo>
                    <a:lnTo>
                      <a:pt x="384" y="12"/>
                    </a:lnTo>
                    <a:lnTo>
                      <a:pt x="368" y="18"/>
                    </a:lnTo>
                    <a:lnTo>
                      <a:pt x="354" y="26"/>
                    </a:lnTo>
                    <a:lnTo>
                      <a:pt x="340" y="34"/>
                    </a:lnTo>
                    <a:lnTo>
                      <a:pt x="328" y="44"/>
                    </a:lnTo>
                    <a:lnTo>
                      <a:pt x="316" y="54"/>
                    </a:lnTo>
                    <a:lnTo>
                      <a:pt x="304" y="66"/>
                    </a:lnTo>
                    <a:lnTo>
                      <a:pt x="294" y="78"/>
                    </a:lnTo>
                    <a:lnTo>
                      <a:pt x="286" y="92"/>
                    </a:lnTo>
                    <a:lnTo>
                      <a:pt x="278" y="106"/>
                    </a:lnTo>
                    <a:lnTo>
                      <a:pt x="272" y="120"/>
                    </a:lnTo>
                    <a:lnTo>
                      <a:pt x="266" y="136"/>
                    </a:lnTo>
                    <a:lnTo>
                      <a:pt x="262" y="150"/>
                    </a:lnTo>
                    <a:lnTo>
                      <a:pt x="0" y="150"/>
                    </a:lnTo>
                    <a:lnTo>
                      <a:pt x="0" y="222"/>
                    </a:lnTo>
                    <a:lnTo>
                      <a:pt x="260" y="222"/>
                    </a:lnTo>
                    <a:lnTo>
                      <a:pt x="260" y="222"/>
                    </a:lnTo>
                    <a:lnTo>
                      <a:pt x="264" y="240"/>
                    </a:lnTo>
                    <a:lnTo>
                      <a:pt x="268" y="256"/>
                    </a:lnTo>
                    <a:lnTo>
                      <a:pt x="274" y="272"/>
                    </a:lnTo>
                    <a:lnTo>
                      <a:pt x="282" y="286"/>
                    </a:lnTo>
                    <a:lnTo>
                      <a:pt x="292" y="300"/>
                    </a:lnTo>
                    <a:lnTo>
                      <a:pt x="302" y="314"/>
                    </a:lnTo>
                    <a:lnTo>
                      <a:pt x="312" y="326"/>
                    </a:lnTo>
                    <a:lnTo>
                      <a:pt x="324" y="336"/>
                    </a:lnTo>
                    <a:lnTo>
                      <a:pt x="338" y="348"/>
                    </a:lnTo>
                    <a:lnTo>
                      <a:pt x="350" y="356"/>
                    </a:lnTo>
                    <a:lnTo>
                      <a:pt x="366" y="364"/>
                    </a:lnTo>
                    <a:lnTo>
                      <a:pt x="380" y="370"/>
                    </a:lnTo>
                    <a:lnTo>
                      <a:pt x="396" y="376"/>
                    </a:lnTo>
                    <a:lnTo>
                      <a:pt x="414" y="380"/>
                    </a:lnTo>
                    <a:lnTo>
                      <a:pt x="430" y="382"/>
                    </a:lnTo>
                    <a:lnTo>
                      <a:pt x="448" y="382"/>
                    </a:lnTo>
                    <a:lnTo>
                      <a:pt x="448" y="382"/>
                    </a:lnTo>
                    <a:lnTo>
                      <a:pt x="468" y="382"/>
                    </a:lnTo>
                    <a:lnTo>
                      <a:pt x="486" y="378"/>
                    </a:lnTo>
                    <a:lnTo>
                      <a:pt x="506" y="374"/>
                    </a:lnTo>
                    <a:lnTo>
                      <a:pt x="522" y="368"/>
                    </a:lnTo>
                    <a:lnTo>
                      <a:pt x="540" y="360"/>
                    </a:lnTo>
                    <a:lnTo>
                      <a:pt x="556" y="350"/>
                    </a:lnTo>
                    <a:lnTo>
                      <a:pt x="570" y="340"/>
                    </a:lnTo>
                    <a:lnTo>
                      <a:pt x="584" y="326"/>
                    </a:lnTo>
                    <a:lnTo>
                      <a:pt x="596" y="314"/>
                    </a:lnTo>
                    <a:lnTo>
                      <a:pt x="606" y="298"/>
                    </a:lnTo>
                    <a:lnTo>
                      <a:pt x="616" y="282"/>
                    </a:lnTo>
                    <a:lnTo>
                      <a:pt x="624" y="266"/>
                    </a:lnTo>
                    <a:lnTo>
                      <a:pt x="630" y="248"/>
                    </a:lnTo>
                    <a:lnTo>
                      <a:pt x="636" y="230"/>
                    </a:lnTo>
                    <a:lnTo>
                      <a:pt x="638" y="212"/>
                    </a:lnTo>
                    <a:lnTo>
                      <a:pt x="640" y="192"/>
                    </a:lnTo>
                    <a:lnTo>
                      <a:pt x="640" y="192"/>
                    </a:lnTo>
                    <a:lnTo>
                      <a:pt x="638" y="172"/>
                    </a:lnTo>
                    <a:lnTo>
                      <a:pt x="636" y="154"/>
                    </a:lnTo>
                    <a:lnTo>
                      <a:pt x="630" y="136"/>
                    </a:lnTo>
                    <a:lnTo>
                      <a:pt x="624" y="118"/>
                    </a:lnTo>
                    <a:lnTo>
                      <a:pt x="616" y="100"/>
                    </a:lnTo>
                    <a:lnTo>
                      <a:pt x="606" y="86"/>
                    </a:lnTo>
                    <a:lnTo>
                      <a:pt x="596" y="70"/>
                    </a:lnTo>
                    <a:lnTo>
                      <a:pt x="584" y="56"/>
                    </a:lnTo>
                    <a:lnTo>
                      <a:pt x="570" y="44"/>
                    </a:lnTo>
                    <a:lnTo>
                      <a:pt x="556" y="34"/>
                    </a:lnTo>
                    <a:lnTo>
                      <a:pt x="540" y="24"/>
                    </a:lnTo>
                    <a:lnTo>
                      <a:pt x="522" y="16"/>
                    </a:lnTo>
                    <a:lnTo>
                      <a:pt x="506" y="10"/>
                    </a:lnTo>
                    <a:lnTo>
                      <a:pt x="486" y="4"/>
                    </a:lnTo>
                    <a:lnTo>
                      <a:pt x="468" y="2"/>
                    </a:lnTo>
                    <a:lnTo>
                      <a:pt x="448" y="0"/>
                    </a:lnTo>
                    <a:lnTo>
                      <a:pt x="448" y="0"/>
                    </a:lnTo>
                    <a:close/>
                    <a:moveTo>
                      <a:pt x="586" y="150"/>
                    </a:moveTo>
                    <a:lnTo>
                      <a:pt x="486" y="150"/>
                    </a:lnTo>
                    <a:lnTo>
                      <a:pt x="486" y="54"/>
                    </a:lnTo>
                    <a:lnTo>
                      <a:pt x="486" y="54"/>
                    </a:lnTo>
                    <a:lnTo>
                      <a:pt x="504" y="60"/>
                    </a:lnTo>
                    <a:lnTo>
                      <a:pt x="520" y="68"/>
                    </a:lnTo>
                    <a:lnTo>
                      <a:pt x="534" y="78"/>
                    </a:lnTo>
                    <a:lnTo>
                      <a:pt x="548" y="90"/>
                    </a:lnTo>
                    <a:lnTo>
                      <a:pt x="560" y="102"/>
                    </a:lnTo>
                    <a:lnTo>
                      <a:pt x="570" y="118"/>
                    </a:lnTo>
                    <a:lnTo>
                      <a:pt x="580" y="134"/>
                    </a:lnTo>
                    <a:lnTo>
                      <a:pt x="586" y="150"/>
                    </a:lnTo>
                    <a:lnTo>
                      <a:pt x="586" y="150"/>
                    </a:lnTo>
                    <a:close/>
                    <a:moveTo>
                      <a:pt x="412" y="54"/>
                    </a:moveTo>
                    <a:lnTo>
                      <a:pt x="412" y="150"/>
                    </a:lnTo>
                    <a:lnTo>
                      <a:pt x="312" y="150"/>
                    </a:lnTo>
                    <a:lnTo>
                      <a:pt x="312" y="150"/>
                    </a:lnTo>
                    <a:lnTo>
                      <a:pt x="318" y="134"/>
                    </a:lnTo>
                    <a:lnTo>
                      <a:pt x="326" y="118"/>
                    </a:lnTo>
                    <a:lnTo>
                      <a:pt x="336" y="102"/>
                    </a:lnTo>
                    <a:lnTo>
                      <a:pt x="348" y="90"/>
                    </a:lnTo>
                    <a:lnTo>
                      <a:pt x="362" y="78"/>
                    </a:lnTo>
                    <a:lnTo>
                      <a:pt x="378" y="68"/>
                    </a:lnTo>
                    <a:lnTo>
                      <a:pt x="394" y="60"/>
                    </a:lnTo>
                    <a:lnTo>
                      <a:pt x="412" y="54"/>
                    </a:lnTo>
                    <a:lnTo>
                      <a:pt x="412" y="54"/>
                    </a:lnTo>
                    <a:close/>
                    <a:moveTo>
                      <a:pt x="308" y="222"/>
                    </a:moveTo>
                    <a:lnTo>
                      <a:pt x="412" y="222"/>
                    </a:lnTo>
                    <a:lnTo>
                      <a:pt x="412" y="330"/>
                    </a:lnTo>
                    <a:lnTo>
                      <a:pt x="412" y="330"/>
                    </a:lnTo>
                    <a:lnTo>
                      <a:pt x="392" y="324"/>
                    </a:lnTo>
                    <a:lnTo>
                      <a:pt x="376" y="314"/>
                    </a:lnTo>
                    <a:lnTo>
                      <a:pt x="360" y="304"/>
                    </a:lnTo>
                    <a:lnTo>
                      <a:pt x="344" y="290"/>
                    </a:lnTo>
                    <a:lnTo>
                      <a:pt x="332" y="276"/>
                    </a:lnTo>
                    <a:lnTo>
                      <a:pt x="322" y="260"/>
                    </a:lnTo>
                    <a:lnTo>
                      <a:pt x="314" y="242"/>
                    </a:lnTo>
                    <a:lnTo>
                      <a:pt x="308" y="222"/>
                    </a:lnTo>
                    <a:lnTo>
                      <a:pt x="308" y="222"/>
                    </a:lnTo>
                    <a:close/>
                    <a:moveTo>
                      <a:pt x="486" y="330"/>
                    </a:moveTo>
                    <a:lnTo>
                      <a:pt x="486" y="222"/>
                    </a:lnTo>
                    <a:lnTo>
                      <a:pt x="588" y="222"/>
                    </a:lnTo>
                    <a:lnTo>
                      <a:pt x="588" y="222"/>
                    </a:lnTo>
                    <a:lnTo>
                      <a:pt x="582" y="242"/>
                    </a:lnTo>
                    <a:lnTo>
                      <a:pt x="574" y="260"/>
                    </a:lnTo>
                    <a:lnTo>
                      <a:pt x="564" y="276"/>
                    </a:lnTo>
                    <a:lnTo>
                      <a:pt x="552" y="290"/>
                    </a:lnTo>
                    <a:lnTo>
                      <a:pt x="538" y="304"/>
                    </a:lnTo>
                    <a:lnTo>
                      <a:pt x="522" y="314"/>
                    </a:lnTo>
                    <a:lnTo>
                      <a:pt x="504" y="324"/>
                    </a:lnTo>
                    <a:lnTo>
                      <a:pt x="486" y="330"/>
                    </a:lnTo>
                    <a:lnTo>
                      <a:pt x="48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1770063" y="1395413"/>
                <a:ext cx="158750" cy="1951038"/>
              </a:xfrm>
              <a:custGeom>
                <a:avLst/>
                <a:gdLst>
                  <a:gd name="T0" fmla="*/ 0 w 100"/>
                  <a:gd name="T1" fmla="*/ 40 h 1229"/>
                  <a:gd name="T2" fmla="*/ 0 w 100"/>
                  <a:gd name="T3" fmla="*/ 40 h 1229"/>
                  <a:gd name="T4" fmla="*/ 2 w 100"/>
                  <a:gd name="T5" fmla="*/ 34 h 1229"/>
                  <a:gd name="T6" fmla="*/ 8 w 100"/>
                  <a:gd name="T7" fmla="*/ 22 h 1229"/>
                  <a:gd name="T8" fmla="*/ 14 w 100"/>
                  <a:gd name="T9" fmla="*/ 14 h 1229"/>
                  <a:gd name="T10" fmla="*/ 22 w 100"/>
                  <a:gd name="T11" fmla="*/ 8 h 1229"/>
                  <a:gd name="T12" fmla="*/ 32 w 100"/>
                  <a:gd name="T13" fmla="*/ 4 h 1229"/>
                  <a:gd name="T14" fmla="*/ 42 w 100"/>
                  <a:gd name="T15" fmla="*/ 0 h 1229"/>
                  <a:gd name="T16" fmla="*/ 42 w 100"/>
                  <a:gd name="T17" fmla="*/ 0 h 1229"/>
                  <a:gd name="T18" fmla="*/ 50 w 100"/>
                  <a:gd name="T19" fmla="*/ 0 h 1229"/>
                  <a:gd name="T20" fmla="*/ 56 w 100"/>
                  <a:gd name="T21" fmla="*/ 0 h 1229"/>
                  <a:gd name="T22" fmla="*/ 64 w 100"/>
                  <a:gd name="T23" fmla="*/ 2 h 1229"/>
                  <a:gd name="T24" fmla="*/ 74 w 100"/>
                  <a:gd name="T25" fmla="*/ 4 h 1229"/>
                  <a:gd name="T26" fmla="*/ 82 w 100"/>
                  <a:gd name="T27" fmla="*/ 10 h 1229"/>
                  <a:gd name="T28" fmla="*/ 92 w 100"/>
                  <a:gd name="T29" fmla="*/ 20 h 1229"/>
                  <a:gd name="T30" fmla="*/ 100 w 100"/>
                  <a:gd name="T31" fmla="*/ 34 h 1229"/>
                  <a:gd name="T32" fmla="*/ 100 w 100"/>
                  <a:gd name="T33" fmla="*/ 44 h 1229"/>
                  <a:gd name="T34" fmla="*/ 100 w 100"/>
                  <a:gd name="T35" fmla="*/ 1229 h 1229"/>
                  <a:gd name="T36" fmla="*/ 0 w 100"/>
                  <a:gd name="T37" fmla="*/ 1229 h 1229"/>
                  <a:gd name="T38" fmla="*/ 0 w 100"/>
                  <a:gd name="T39" fmla="*/ 40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229">
                    <a:moveTo>
                      <a:pt x="0" y="40"/>
                    </a:moveTo>
                    <a:lnTo>
                      <a:pt x="0" y="40"/>
                    </a:lnTo>
                    <a:lnTo>
                      <a:pt x="2" y="34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4" y="4"/>
                    </a:lnTo>
                    <a:lnTo>
                      <a:pt x="82" y="10"/>
                    </a:lnTo>
                    <a:lnTo>
                      <a:pt x="92" y="20"/>
                    </a:lnTo>
                    <a:lnTo>
                      <a:pt x="100" y="34"/>
                    </a:lnTo>
                    <a:lnTo>
                      <a:pt x="100" y="44"/>
                    </a:lnTo>
                    <a:lnTo>
                      <a:pt x="100" y="1229"/>
                    </a:lnTo>
                    <a:lnTo>
                      <a:pt x="0" y="1229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1770063" y="3394076"/>
                <a:ext cx="158750" cy="6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1770063" y="3548063"/>
                <a:ext cx="158750" cy="307975"/>
              </a:xfrm>
              <a:custGeom>
                <a:avLst/>
                <a:gdLst>
                  <a:gd name="T0" fmla="*/ 0 w 100"/>
                  <a:gd name="T1" fmla="*/ 0 h 194"/>
                  <a:gd name="T2" fmla="*/ 100 w 100"/>
                  <a:gd name="T3" fmla="*/ 0 h 194"/>
                  <a:gd name="T4" fmla="*/ 76 w 100"/>
                  <a:gd name="T5" fmla="*/ 194 h 194"/>
                  <a:gd name="T6" fmla="*/ 20 w 100"/>
                  <a:gd name="T7" fmla="*/ 194 h 194"/>
                  <a:gd name="T8" fmla="*/ 0 w 100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94">
                    <a:moveTo>
                      <a:pt x="0" y="0"/>
                    </a:moveTo>
                    <a:lnTo>
                      <a:pt x="100" y="0"/>
                    </a:lnTo>
                    <a:lnTo>
                      <a:pt x="76" y="194"/>
                    </a:lnTo>
                    <a:lnTo>
                      <a:pt x="20" y="19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6348" r="34716" b="5557"/>
          <a:stretch>
            <a:fillRect/>
          </a:stretch>
        </p:blipFill>
        <p:spPr>
          <a:xfrm>
            <a:off x="6553148" y="971592"/>
            <a:ext cx="1266204" cy="3229299"/>
          </a:xfrm>
          <a:prstGeom prst="rect">
            <a:avLst/>
          </a:prstGeom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6081681" y="1200186"/>
            <a:ext cx="83335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504592" y="1069169"/>
            <a:ext cx="1024869" cy="26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19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毫米枪口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6081681" y="3867116"/>
            <a:ext cx="51303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4504592" y="2114562"/>
            <a:ext cx="1210378" cy="5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可拧开，换成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多功能枪口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081681" y="2248199"/>
            <a:ext cx="67089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4494954" y="3759325"/>
            <a:ext cx="917740" cy="2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接扣处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466775" y="1832105"/>
            <a:ext cx="3495641" cy="14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名　　称：消防水枪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规　　格：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19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毫米密集直流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个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消防栓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使用说明：直接连接在水带接扣使用。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消防水枪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16976" y="423919"/>
            <a:ext cx="7227024" cy="164724"/>
            <a:chOff x="1357399" y="423919"/>
            <a:chExt cx="2590852" cy="152396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5557" r="3087" b="11482"/>
          <a:stretch>
            <a:fillRect/>
          </a:stretch>
        </p:blipFill>
        <p:spPr>
          <a:xfrm flipH="1">
            <a:off x="5453234" y="1200186"/>
            <a:ext cx="3380573" cy="2458599"/>
          </a:xfrm>
          <a:prstGeom prst="rect">
            <a:avLst/>
          </a:prstGeom>
        </p:spPr>
      </p:pic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951" y="928711"/>
            <a:ext cx="3703717" cy="3286077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       称：消防水带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       格：</a:t>
            </a: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消防栓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、设时应避免骤然曲折，以防止降低耐水压能力，还应避免扭转，以防止充水后水带转动面使内扣式水带接口脱开。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、充水后应避免在地面上强行拖拉，需要改变位置时要尽量抬起移动，以减少水带与地面的磨损。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951163" y="1762125"/>
            <a:ext cx="5953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>
            <a:off x="5257782" y="1612106"/>
            <a:ext cx="66460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4572000" y="1423392"/>
            <a:ext cx="562099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572000" y="2800344"/>
            <a:ext cx="511408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接扣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257782" y="2989653"/>
            <a:ext cx="19545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消防水带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16976" y="423919"/>
            <a:ext cx="7227024" cy="164724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36318"/>
            <a:ext cx="3429000" cy="2528888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名　　称：消防栓箱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规　　格：</a:t>
            </a:r>
            <a:r>
              <a:rPr lang="en-US" sz="1400" dirty="0">
                <a:solidFill>
                  <a:srgbClr val="090831"/>
                </a:solidFill>
                <a:latin typeface="+mj-ea"/>
                <a:ea typeface="+mj-ea"/>
              </a:rPr>
              <a:t>650X450CM</a:t>
            </a:r>
            <a:endParaRPr 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配置要求：水带</a:t>
            </a:r>
            <a:r>
              <a:rPr lang="en-US" sz="1400" dirty="0">
                <a:solidFill>
                  <a:srgbClr val="090831"/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条、水枪</a:t>
            </a:r>
            <a:r>
              <a:rPr lang="en-US" sz="1400" dirty="0">
                <a:solidFill>
                  <a:srgbClr val="090831"/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个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使用方法：</a:t>
            </a:r>
            <a:r>
              <a:rPr lang="en-US" sz="1400" dirty="0">
                <a:solidFill>
                  <a:srgbClr val="090831"/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、取出消防栓内水带并展开，一头连接在出水接扣上，另一端接上水枪，开启阀门。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en-US" sz="1400" dirty="0">
                <a:solidFill>
                  <a:srgbClr val="090831"/>
                </a:solidFill>
                <a:latin typeface="+mj-ea"/>
                <a:ea typeface="+mj-ea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、快速拉取橡胶水管至事故地点，同时缓慢开启球阀开关。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消防水带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916976" y="423919"/>
            <a:ext cx="7227024" cy="164724"/>
            <a:chOff x="1357399" y="423919"/>
            <a:chExt cx="2590852" cy="152396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74" name="Picture 2" descr="http://a.img.youboy.com/coimg/2010/1/22/g3_2221345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8002"/>
          <a:stretch>
            <a:fillRect/>
          </a:stretch>
        </p:blipFill>
        <p:spPr bwMode="auto">
          <a:xfrm>
            <a:off x="5181584" y="1000141"/>
            <a:ext cx="2895524" cy="36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468232" y="1730182"/>
            <a:ext cx="410376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名　　称：消防警铃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规　　格：直径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15CM</a:t>
            </a:r>
            <a:endParaRPr lang="en-US" altLang="zh-CN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个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消防栓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使用说明：当发生火灾时按下手动报警按钮，消防警铃，就会发出火警警报，提醒人们发生火灾。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消防水带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16976" y="423919"/>
            <a:ext cx="7227024" cy="164724"/>
            <a:chOff x="1357399" y="423919"/>
            <a:chExt cx="2590852" cy="152396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组合 9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42" name="Picture 2" descr="http://img.buy-hk.org/upload/kusbxf/2013-6/20130624131616136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78" y="104779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14"/>
          <p:cNvSpPr>
            <a:spLocks noChangeArrowheads="1"/>
          </p:cNvSpPr>
          <p:nvPr/>
        </p:nvSpPr>
        <p:spPr bwMode="auto">
          <a:xfrm>
            <a:off x="468232" y="1052569"/>
            <a:ext cx="4103768" cy="13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</a:rPr>
              <a:t>名       称：手动报警按钮</a:t>
            </a:r>
            <a:endParaRPr lang="zh-CN" altLang="en-US" sz="1400" dirty="0">
              <a:solidFill>
                <a:srgbClr val="090831"/>
              </a:solidFill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</a:rPr>
              <a:t>规       格：圆形</a:t>
            </a:r>
            <a:endParaRPr lang="zh-CN" altLang="en-US" sz="1400" dirty="0">
              <a:solidFill>
                <a:srgbClr val="090831"/>
              </a:solidFill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</a:rPr>
              <a:t>使用说明：遇突发火情时，按下紧急按钮，通过消防自动报警系统，自动启动消防警铃，发出警报。</a:t>
            </a:r>
            <a:endParaRPr lang="zh-CN" altLang="en-US" sz="1400" dirty="0">
              <a:solidFill>
                <a:srgbClr val="090831"/>
              </a:solidFill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endParaRPr lang="zh-CN" altLang="en-US" sz="1400" dirty="0">
              <a:solidFill>
                <a:srgbClr val="090831"/>
              </a:solidFill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endParaRPr lang="en-US" altLang="zh-CN" sz="1400" dirty="0">
              <a:solidFill>
                <a:srgbClr val="09083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http://hanyu.iciba.com/upload/encyclopedia_2/f9/a9/bk_f9a9bad6644e856ef7df6a176254ddf0_NdUYCr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8594"/>
          <a:stretch>
            <a:fillRect/>
          </a:stretch>
        </p:blipFill>
        <p:spPr bwMode="auto">
          <a:xfrm>
            <a:off x="4952990" y="1247794"/>
            <a:ext cx="3251126" cy="26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手动报警按钮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90852" y="423919"/>
            <a:ext cx="6553148" cy="152396"/>
            <a:chOff x="1357399" y="423919"/>
            <a:chExt cx="2590852" cy="152396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组合 14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6" name="直接连接符 15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Rectangle 2"/>
          <p:cNvSpPr>
            <a:spLocks noRot="1" noChangeArrowheads="1"/>
          </p:cNvSpPr>
          <p:nvPr/>
        </p:nvSpPr>
        <p:spPr bwMode="auto">
          <a:xfrm>
            <a:off x="468232" y="2952740"/>
            <a:ext cx="4103768" cy="1206459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手动报警按钮的作用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latin typeface="+mn-ea"/>
                <a:ea typeface="+mn-ea"/>
              </a:rPr>
              <a:t>手动按下（或按破）玻璃片后</a:t>
            </a:r>
            <a:r>
              <a:rPr lang="en-US" sz="1400" dirty="0">
                <a:latin typeface="+mn-ea"/>
                <a:ea typeface="+mn-ea"/>
              </a:rPr>
              <a:t>,</a:t>
            </a:r>
            <a:r>
              <a:rPr lang="zh-CN" altLang="en-US" sz="1400" dirty="0">
                <a:latin typeface="+mn-ea"/>
                <a:ea typeface="+mn-ea"/>
              </a:rPr>
              <a:t>能够将报警信号反馈到消控中心消防主机上的一种始端报警装置。达到快速报警的目的。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232" y="939849"/>
            <a:ext cx="4103768" cy="1601779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名　　称：感温探测玻璃球喷头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个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/6-7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平方米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使用说明：当温度达到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68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度时，感温探测的玻璃管就会自动爆裂。喷淋系统则启动消防喷淋，自动喷水灭火。 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57200" y="3621088"/>
            <a:ext cx="4114800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喷头温级（℃） 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57 68 79 93 141 182 227 </a:t>
            </a:r>
            <a:b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</a:b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玻璃球色别     橙 红 黄 绿 蓝   紫  黑</a:t>
            </a:r>
            <a:endParaRPr lang="zh-CN" altLang="en-US" sz="14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pic>
        <p:nvPicPr>
          <p:cNvPr id="13314" name="Picture 2" descr="http://img2.jc001.cn/img/681/1390681/1304/13516e6196492f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5" b="10924"/>
          <a:stretch>
            <a:fillRect/>
          </a:stretch>
        </p:blipFill>
        <p:spPr bwMode="auto">
          <a:xfrm>
            <a:off x="4951413" y="886653"/>
            <a:ext cx="3538765" cy="21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感温探测玻璃球喷头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29030" y="423919"/>
            <a:ext cx="571497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组合 1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316" name="Picture 4" descr="http://www.gtxf.com/Shop/UploadPhotos/%E5%96%B7%E6%B0%B4%E7%81%AD%E7%81%AB%E8%AE%BE%E5%A4%87/%E9%85%8D%E4%BB%B6%E4%B8%8E%E9%99%84%E4%BB%B6/%E6%84%9F%E6%B8%A9%E7%8E%BB%E7%92%83%E7%90%83/%E8%87%AA%E5%8A%A8%E7%81%AD%E7%81%AB%E7%B3%BB%E7%BB%9F%E7%94%A8%E7%8E%BB%E7%92%83%E7%90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40" y="3226508"/>
            <a:ext cx="1401955" cy="14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68232" y="1036632"/>
            <a:ext cx="4103768" cy="1611316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名       称：烟感报警器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规       格：圆锥型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个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/50-60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平方米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使用说明：当空气中烟的浓度达到一定程度时，感烟探测就会自动报警，提醒人们发生火灾的位置。 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468232" y="3105136"/>
            <a:ext cx="410376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 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一般安装在天花板上的白色圆形物，当周围的烟雾或烟尘达到一定浓度时，探头会接收到报警信号，并把信号反馈到消控室的火灾自动报警主机上。</a:t>
            </a:r>
            <a:endParaRPr lang="zh-CN" altLang="en-US" sz="14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pic>
        <p:nvPicPr>
          <p:cNvPr id="12290" name="Picture 2" descr="http://img.gtimg.c-ps.net/info/big/2009/12/26/2009122620056_848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10715" r="7146" b="17856"/>
          <a:stretch>
            <a:fillRect/>
          </a:stretch>
        </p:blipFill>
        <p:spPr bwMode="auto">
          <a:xfrm>
            <a:off x="4876792" y="1123988"/>
            <a:ext cx="3505108" cy="30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烟感报警器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86060" y="423919"/>
            <a:ext cx="6857940" cy="152396"/>
            <a:chOff x="1357399" y="423919"/>
            <a:chExt cx="2590852" cy="152396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34" y="1052569"/>
            <a:ext cx="4089366" cy="2470122"/>
          </a:xfrm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latin typeface="+mn-ea"/>
              </a:rPr>
              <a:t>名　　称：消防应急灯</a:t>
            </a:r>
            <a:endParaRPr lang="zh-CN" altLang="en-US" sz="1400" dirty="0"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latin typeface="+mn-ea"/>
              </a:rPr>
              <a:t>规　　格：</a:t>
            </a:r>
            <a:r>
              <a:rPr lang="en-US" altLang="zh-CN" sz="1400" dirty="0">
                <a:latin typeface="+mn-ea"/>
              </a:rPr>
              <a:t>YD-127</a:t>
            </a:r>
            <a:endParaRPr lang="en-US" altLang="zh-CN" sz="1400" dirty="0"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latin typeface="+mn-ea"/>
              </a:rPr>
              <a:t>配置要求：</a:t>
            </a:r>
            <a:r>
              <a:rPr lang="en-US" altLang="zh-CN" sz="1400" dirty="0">
                <a:latin typeface="+mn-ea"/>
              </a:rPr>
              <a:t>6M/</a:t>
            </a:r>
            <a:r>
              <a:rPr lang="zh-CN" altLang="en-US" sz="1400" dirty="0">
                <a:latin typeface="+mn-ea"/>
              </a:rPr>
              <a:t>个</a:t>
            </a:r>
            <a:endParaRPr lang="zh-CN" altLang="en-US" sz="1400" dirty="0">
              <a:latin typeface="+mn-ea"/>
            </a:endParaRPr>
          </a:p>
          <a:p>
            <a:pPr marL="0" indent="0"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latin typeface="+mn-ea"/>
              </a:rPr>
              <a:t>说　　明：当发生火灾时通常会伴有停电等现象，消防应急灯是一种自动充电的照明灯，当发生火灾或停电时，消防应急灯会自动工作照明，指示人们安全信道和出口的位置，以免找不到安全出口撞伤。 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消防应急灯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86060" y="423919"/>
            <a:ext cx="6857940" cy="152396"/>
            <a:chOff x="1357399" y="423919"/>
            <a:chExt cx="2590852" cy="15239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组合 15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2" descr="http://img.hqew.com/File/Images/370000-379999/375074/Electronic/6087005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6764"/>
          <a:stretch>
            <a:fillRect/>
          </a:stretch>
        </p:blipFill>
        <p:spPr bwMode="auto">
          <a:xfrm>
            <a:off x="4876792" y="1052569"/>
            <a:ext cx="3505108" cy="32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69268"/>
            <a:ext cx="4114800" cy="2204963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名　　称：疏散标识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规　　格：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15cm×30cm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配置要求：出入口、主通道，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8-10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米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个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说　　明：疏散标识可采用蓄电池作备用电源的消防指示牌，工作电源断电后，应能自动接合备用电源。它可挂、可贴，主要用于在火灾发生时在黑暗场所自动发光，指示安全通道、安全门。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</p:txBody>
      </p:sp>
      <p:pic>
        <p:nvPicPr>
          <p:cNvPr id="15362" name="Picture 2" descr="http://image.cn.made-in-china.com/2f0j01UCtaTfiBTVkL/%E6%B6%88%E9%98%B2%E7%96%8F%E6%95%A3%E6%8C%87%E7%A4%BA%E6%A0%87%E5%BF%97%E7%81%AF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21030" r="2442" b="24539"/>
          <a:stretch>
            <a:fillRect/>
          </a:stretch>
        </p:blipFill>
        <p:spPr bwMode="auto">
          <a:xfrm>
            <a:off x="4826025" y="1276384"/>
            <a:ext cx="3886097" cy="22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151303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疏散标识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81268" y="423919"/>
            <a:ext cx="7162732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95394"/>
            <a:ext cx="8234363" cy="1062270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zh-CN" altLang="en-US" sz="1400" dirty="0">
                <a:solidFill>
                  <a:srgbClr val="C4C3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据统计，近年来，我国每年因火灾死亡的人数在逐年上升，因火灾受伤的人则达</a:t>
            </a:r>
            <a:r>
              <a:rPr lang="en-US" altLang="zh-CN" sz="1400" dirty="0">
                <a:solidFill>
                  <a:srgbClr val="C4C3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400" dirty="0">
                <a:solidFill>
                  <a:srgbClr val="C4C3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人左右。</a:t>
            </a:r>
            <a:endParaRPr lang="zh-CN" altLang="en-US" sz="1400" dirty="0">
              <a:solidFill>
                <a:srgbClr val="C4C3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zh-CN" altLang="en-US" sz="1400" dirty="0">
                <a:solidFill>
                  <a:srgbClr val="C4C3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随着人们在生产生活中用火用电的不断增多，由于人们用火用电管理不慎、或者设备故障等原因而不断产生火灾，对人类的生命财产构成了巨大的威胁。</a:t>
            </a:r>
            <a:endParaRPr lang="zh-CN" altLang="en-US" sz="1400" dirty="0">
              <a:solidFill>
                <a:srgbClr val="C4C3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7" name="组合 4"/>
          <p:cNvGrpSpPr/>
          <p:nvPr/>
        </p:nvGrpSpPr>
        <p:grpSpPr bwMode="auto">
          <a:xfrm>
            <a:off x="452438" y="2876550"/>
            <a:ext cx="8239125" cy="1758950"/>
            <a:chOff x="457308" y="3008902"/>
            <a:chExt cx="7619800" cy="1626935"/>
          </a:xfrm>
        </p:grpSpPr>
        <p:pic>
          <p:nvPicPr>
            <p:cNvPr id="16389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08"/>
            <a:stretch>
              <a:fillRect/>
            </a:stretch>
          </p:blipFill>
          <p:spPr bwMode="auto">
            <a:xfrm>
              <a:off x="457308" y="3008902"/>
              <a:ext cx="2438336" cy="162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72" y="3008902"/>
              <a:ext cx="2438336" cy="162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40" y="3008902"/>
              <a:ext cx="2438336" cy="162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452438" y="2133623"/>
            <a:ext cx="8457978" cy="4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rgbClr val="C4C3F5"/>
                </a:solidFill>
                <a:latin typeface="+mj-ea"/>
                <a:ea typeface="+mj-ea"/>
              </a:rPr>
              <a:t>如何正确的使用火和防止火灾的发生，是我们日常生活中的一项十分重要的工作。</a:t>
            </a:r>
            <a:endParaRPr lang="zh-CN" altLang="en-US" dirty="0">
              <a:solidFill>
                <a:srgbClr val="C4C3F5"/>
              </a:solidFill>
              <a:latin typeface="+mj-ea"/>
              <a:ea typeface="+mj-ea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57201" y="173443"/>
            <a:ext cx="121927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组合 1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457200" y="1657374"/>
            <a:ext cx="4114800" cy="15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名　　称：消 防 安 全 门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规　　格：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1.2M×2.4M</a:t>
            </a:r>
            <a:endParaRPr lang="en-US" altLang="zh-CN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付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逃生楼梯出口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说　　明：消防安全门是发生火灾时人们用来逃生用的紧急安全出口，平时严禁上锁和堵塞。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pic>
        <p:nvPicPr>
          <p:cNvPr id="17410" name="Picture 2" descr="http://www.jiancai365.cn/UserDocument/gzfiredoor/Picture/2009115_222554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6286" r="8059" b="10960"/>
          <a:stretch>
            <a:fillRect/>
          </a:stretch>
        </p:blipFill>
        <p:spPr bwMode="auto">
          <a:xfrm>
            <a:off x="5105386" y="992231"/>
            <a:ext cx="2819326" cy="34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21988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消防安全门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09862" y="423919"/>
            <a:ext cx="6934138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232" y="939849"/>
            <a:ext cx="3722778" cy="346065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常见的灭火器有</a:t>
            </a:r>
            <a:r>
              <a:rPr lang="zh-CN" altLang="en-US" sz="1400" b="1" dirty="0">
                <a:solidFill>
                  <a:srgbClr val="090831"/>
                </a:solidFill>
                <a:latin typeface="+mj-ea"/>
                <a:ea typeface="+mj-ea"/>
              </a:rPr>
              <a:t>干粉灭火器、</a:t>
            </a:r>
            <a:r>
              <a:rPr lang="en-US" altLang="zh-CN" sz="1400" b="1" dirty="0">
                <a:solidFill>
                  <a:srgbClr val="090831"/>
                </a:solidFill>
                <a:latin typeface="+mj-ea"/>
                <a:ea typeface="+mj-ea"/>
              </a:rPr>
              <a:t>CO2</a:t>
            </a:r>
            <a:r>
              <a:rPr lang="zh-CN" altLang="en-US" sz="1400" b="1" dirty="0">
                <a:solidFill>
                  <a:srgbClr val="090831"/>
                </a:solidFill>
                <a:latin typeface="+mj-ea"/>
                <a:ea typeface="+mj-ea"/>
              </a:rPr>
              <a:t>灭火器、水基型灭火器、泡沫灭火器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等。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干粉灭</a:t>
            </a:r>
            <a:r>
              <a:rPr lang="zh-TW" altLang="en-US" sz="1400" dirty="0">
                <a:solidFill>
                  <a:srgbClr val="090831"/>
                </a:solidFill>
                <a:latin typeface="+mj-ea"/>
                <a:ea typeface="+mj-ea"/>
              </a:rPr>
              <a:t>火器是使用范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围</a:t>
            </a:r>
            <a:r>
              <a:rPr lang="zh-TW" altLang="en-US" sz="1400" dirty="0">
                <a:solidFill>
                  <a:srgbClr val="090831"/>
                </a:solidFill>
                <a:latin typeface="+mj-ea"/>
                <a:ea typeface="+mj-ea"/>
              </a:rPr>
              <a:t>最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广泛</a:t>
            </a:r>
            <a:r>
              <a:rPr lang="zh-TW" altLang="en-US" sz="1400" dirty="0">
                <a:solidFill>
                  <a:srgbClr val="090831"/>
                </a:solidFill>
                <a:latin typeface="+mj-ea"/>
                <a:ea typeface="+mj-ea"/>
              </a:rPr>
              <a:t>的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灭</a:t>
            </a:r>
            <a:r>
              <a:rPr lang="zh-TW" altLang="en-US" sz="1400" dirty="0">
                <a:solidFill>
                  <a:srgbClr val="090831"/>
                </a:solidFill>
                <a:latin typeface="+mj-ea"/>
                <a:ea typeface="+mj-ea"/>
              </a:rPr>
              <a:t>火器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.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灭火器的使用方法：提起灭火器，拔掉保险销，对准火源根部，按下压把，进行扫射灭火。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   （手提式灭火器一般在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米内有效。）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干粉灭火器的驱动气体是氮气。灭火原理：窒息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/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抑制法灭火。 </a:t>
            </a:r>
            <a:endParaRPr lang="en-US" altLang="zh-CN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48475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灭火器种类、构造、使用方法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4396" y="423919"/>
            <a:ext cx="4419604" cy="152396"/>
            <a:chOff x="1357399" y="423919"/>
            <a:chExt cx="2590852" cy="152396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434" name="Picture 2" descr="http://www.qhdjinda.com/uploadimg/2012321203932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8" y="1354140"/>
            <a:ext cx="4740414" cy="33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18"/>
          <p:cNvSpPr>
            <a:spLocks noChangeArrowheads="1"/>
          </p:cNvSpPr>
          <p:nvPr/>
        </p:nvSpPr>
        <p:spPr bwMode="auto">
          <a:xfrm>
            <a:off x="433495" y="797416"/>
            <a:ext cx="4214703" cy="288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名　　称：干粉灭火器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规　　格：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公斤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/4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公斤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配置要求：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具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/100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平方米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使用说明：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、当发生火灾时边跑边将筒身上下摇动数次。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、拔出安全梢，筒体与地面垂直手握胶管。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3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、选择上风位置接近火点，将皮管朝向火苗根部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4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、用力压下握把，摇摆喷射，将干粉射入火焰根部。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5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、熄灭后并以水冷却除烟。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注意：灭火时应顺风不宜逆风。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21988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干粉灭火器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09862" y="423919"/>
            <a:ext cx="6934138" cy="152396"/>
            <a:chOff x="1357399" y="423919"/>
            <a:chExt cx="2590852" cy="152396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连接符 2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58" name="Picture 2" descr="http://a1.att.hudong.com/32/33/20300001389655134819339141981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r="17462"/>
          <a:stretch>
            <a:fillRect/>
          </a:stretch>
        </p:blipFill>
        <p:spPr bwMode="auto">
          <a:xfrm>
            <a:off x="5181584" y="787454"/>
            <a:ext cx="3047920" cy="38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20742" y="3700479"/>
            <a:ext cx="4151257" cy="9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使用范围：适用于扑救易燃固体、易燃液体及可燃气体的初起火灾，也可扑救带电设备的火灾。</a:t>
            </a:r>
            <a:endParaRPr lang="zh-CN" altLang="en-US" sz="14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灭火原理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: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窒息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/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抑制法灭火。</a:t>
            </a:r>
            <a:endParaRPr lang="en-US" altLang="zh-CN" sz="14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8"/>
          <p:cNvSpPr>
            <a:spLocks noChangeArrowheads="1"/>
          </p:cNvSpPr>
          <p:nvPr/>
        </p:nvSpPr>
        <p:spPr bwMode="auto">
          <a:xfrm>
            <a:off x="457232" y="1201818"/>
            <a:ext cx="426716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名　　称：推车式灭火器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规　　格：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35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公斤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配置要求：重点区域（配电房）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使用说明：</a:t>
            </a:r>
            <a:endParaRPr lang="en-US" altLang="zh-CN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、当发生火灾时将灭火器推至现场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2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、拔出安全梢，筒体与地面垂直手握胶管。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3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、选择上风位置接近火点，将皮管朝向火苗根部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4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、用力压下握把，摇摆喷射，将干粉射入火焰根部。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5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、息灭后并以水冷却除烟。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注意：灭火时应顺风不宜逆风。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pic>
        <p:nvPicPr>
          <p:cNvPr id="20482" name="Picture 2" descr="http://image.cn.made-in-china.com/4f0j01vZKTsAgCMRzJ/ABC%E6%8E%A8%E8%BD%A6%E5%BC%8F%E5%B9%B2%E7%B2%89%E7%81%AD%E7%81%AB%E5%99%A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6" y="9715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21988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推车式灭火器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14654" y="423919"/>
            <a:ext cx="6629346" cy="152396"/>
            <a:chOff x="1357399" y="423919"/>
            <a:chExt cx="2590852" cy="152396"/>
          </a:xfrm>
        </p:grpSpPr>
        <p:cxnSp>
          <p:nvCxnSpPr>
            <p:cNvPr id="21" name="直接连接符 2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组合 22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24" name="直接连接符 23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连接符 24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注意事项"/>
          <p:cNvPicPr preferRelativeResize="0">
            <a:picLocks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9"/>
          <a:stretch>
            <a:fillRect/>
          </a:stretch>
        </p:blipFill>
        <p:spPr bwMode="auto">
          <a:xfrm>
            <a:off x="442818" y="1914476"/>
            <a:ext cx="4510172" cy="154949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83313" y="1330325"/>
            <a:ext cx="4619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Verdana" panose="020B0604030504040204" pitchFamily="34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93606" y="3805238"/>
            <a:ext cx="8193194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    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灭火器的喷射时间≥８Ｓ，最多１３Ｓ，为充分发挥其效能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一般应集中灭火剂连续喷射。（只有泡沫灭火器的喷射时间可达３０Ｓ）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52229" name="Text Box 12"/>
          <p:cNvSpPr txBox="1">
            <a:spLocks noChangeArrowheads="1"/>
          </p:cNvSpPr>
          <p:nvPr/>
        </p:nvSpPr>
        <p:spPr bwMode="auto">
          <a:xfrm>
            <a:off x="5146752" y="1857326"/>
            <a:ext cx="3540048" cy="1481624"/>
          </a:xfrm>
          <a:prstGeom prst="rect">
            <a:avLst/>
          </a:prstGeom>
          <a:noFill/>
          <a:ln w="38100" cmpd="dbl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一</a:t>
            </a:r>
            <a:r>
              <a:rPr lang="en-US" altLang="zh-CN" sz="1800" b="1" dirty="0">
                <a:solidFill>
                  <a:srgbClr val="090831"/>
                </a:solidFill>
                <a:latin typeface="+mn-ea"/>
                <a:ea typeface="+mn-ea"/>
              </a:rPr>
              <a:t>.</a:t>
            </a: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距火场适当距离</a:t>
            </a:r>
            <a:endParaRPr lang="en-US" altLang="zh-CN" sz="18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二</a:t>
            </a:r>
            <a:r>
              <a:rPr lang="en-US" altLang="zh-CN" sz="1800" b="1" dirty="0">
                <a:solidFill>
                  <a:srgbClr val="090831"/>
                </a:solidFill>
                <a:latin typeface="+mn-ea"/>
                <a:ea typeface="+mn-ea"/>
              </a:rPr>
              <a:t>.</a:t>
            </a: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站在上风位置</a:t>
            </a:r>
            <a:endParaRPr lang="en-US" altLang="zh-CN" sz="18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三</a:t>
            </a:r>
            <a:r>
              <a:rPr lang="en-US" altLang="zh-CN" sz="1800" b="1" dirty="0">
                <a:solidFill>
                  <a:srgbClr val="090831"/>
                </a:solidFill>
                <a:latin typeface="+mn-ea"/>
                <a:ea typeface="+mn-ea"/>
              </a:rPr>
              <a:t>.</a:t>
            </a: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对准火焰根部或燃烧最猛烈处</a:t>
            </a:r>
            <a:endParaRPr lang="en-US" altLang="zh-CN" sz="18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四</a:t>
            </a:r>
            <a:r>
              <a:rPr lang="en-US" altLang="zh-CN" sz="1800" b="1" dirty="0">
                <a:solidFill>
                  <a:srgbClr val="090831"/>
                </a:solidFill>
                <a:latin typeface="+mn-ea"/>
                <a:ea typeface="+mn-ea"/>
              </a:rPr>
              <a:t>.</a:t>
            </a:r>
            <a:r>
              <a:rPr lang="zh-CN" altLang="en-US" sz="1800" b="1" dirty="0">
                <a:solidFill>
                  <a:srgbClr val="090831"/>
                </a:solidFill>
                <a:latin typeface="+mn-ea"/>
                <a:ea typeface="+mn-ea"/>
              </a:rPr>
              <a:t>不可倒置使用</a:t>
            </a:r>
            <a:endParaRPr lang="en-US" altLang="zh-CN" sz="18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273220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灭火器的使用方法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24238" y="423919"/>
            <a:ext cx="6019762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56790" y="987465"/>
            <a:ext cx="3657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090831"/>
                </a:solidFill>
                <a:latin typeface="+mn-ea"/>
                <a:ea typeface="+mn-ea"/>
              </a:rPr>
              <a:t>一提二拔三对准四压</a:t>
            </a:r>
            <a:endParaRPr lang="en-US" altLang="zh-CN" sz="30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0" y="2800344"/>
            <a:ext cx="6286500" cy="1219168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33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发生火警时</a:t>
            </a:r>
            <a:endParaRPr lang="en-US" altLang="zh-CN" sz="33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Tx/>
              <a:buNone/>
            </a:pPr>
            <a:r>
              <a:rPr lang="zh-CN" altLang="en-US" sz="33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我们该怎么办？</a:t>
            </a:r>
            <a:endParaRPr lang="zh-CN" altLang="en-US" sz="33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10020" y="971592"/>
            <a:ext cx="1523960" cy="1523960"/>
            <a:chOff x="3810020" y="971592"/>
            <a:chExt cx="1523960" cy="1523960"/>
          </a:xfrm>
        </p:grpSpPr>
        <p:sp>
          <p:nvSpPr>
            <p:cNvPr id="4" name="椭圆 3"/>
            <p:cNvSpPr/>
            <p:nvPr/>
          </p:nvSpPr>
          <p:spPr bwMode="auto">
            <a:xfrm>
              <a:off x="3810020" y="971592"/>
              <a:ext cx="1523960" cy="152396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Freeform 151"/>
            <p:cNvSpPr>
              <a:spLocks noEditPoints="1"/>
            </p:cNvSpPr>
            <p:nvPr/>
          </p:nvSpPr>
          <p:spPr bwMode="auto">
            <a:xfrm>
              <a:off x="4293068" y="1312110"/>
              <a:ext cx="557863" cy="842924"/>
            </a:xfrm>
            <a:custGeom>
              <a:avLst/>
              <a:gdLst>
                <a:gd name="T0" fmla="*/ 110029 w 365"/>
                <a:gd name="T1" fmla="*/ 413544 h 550"/>
                <a:gd name="T2" fmla="*/ 122694 w 365"/>
                <a:gd name="T3" fmla="*/ 429419 h 550"/>
                <a:gd name="T4" fmla="*/ 144067 w 365"/>
                <a:gd name="T5" fmla="*/ 436563 h 550"/>
                <a:gd name="T6" fmla="*/ 164648 w 365"/>
                <a:gd name="T7" fmla="*/ 429419 h 550"/>
                <a:gd name="T8" fmla="*/ 178104 w 365"/>
                <a:gd name="T9" fmla="*/ 413544 h 550"/>
                <a:gd name="T10" fmla="*/ 180479 w 365"/>
                <a:gd name="T11" fmla="*/ 390525 h 550"/>
                <a:gd name="T12" fmla="*/ 170189 w 365"/>
                <a:gd name="T13" fmla="*/ 372269 h 550"/>
                <a:gd name="T14" fmla="*/ 151191 w 365"/>
                <a:gd name="T15" fmla="*/ 361950 h 550"/>
                <a:gd name="T16" fmla="*/ 129818 w 365"/>
                <a:gd name="T17" fmla="*/ 364332 h 550"/>
                <a:gd name="T18" fmla="*/ 113195 w 365"/>
                <a:gd name="T19" fmla="*/ 377825 h 550"/>
                <a:gd name="T20" fmla="*/ 106863 w 365"/>
                <a:gd name="T21" fmla="*/ 398463 h 550"/>
                <a:gd name="T22" fmla="*/ 219266 w 365"/>
                <a:gd name="T23" fmla="*/ 252413 h 550"/>
                <a:gd name="T24" fmla="*/ 244597 w 365"/>
                <a:gd name="T25" fmla="*/ 233363 h 550"/>
                <a:gd name="T26" fmla="*/ 263595 w 365"/>
                <a:gd name="T27" fmla="*/ 212725 h 550"/>
                <a:gd name="T28" fmla="*/ 277051 w 365"/>
                <a:gd name="T29" fmla="*/ 188913 h 550"/>
                <a:gd name="T30" fmla="*/ 284967 w 365"/>
                <a:gd name="T31" fmla="*/ 162719 h 550"/>
                <a:gd name="T32" fmla="*/ 288925 w 365"/>
                <a:gd name="T33" fmla="*/ 133350 h 550"/>
                <a:gd name="T34" fmla="*/ 281009 w 365"/>
                <a:gd name="T35" fmla="*/ 86519 h 550"/>
                <a:gd name="T36" fmla="*/ 261220 w 365"/>
                <a:gd name="T37" fmla="*/ 50800 h 550"/>
                <a:gd name="T38" fmla="*/ 232723 w 365"/>
                <a:gd name="T39" fmla="*/ 24606 h 550"/>
                <a:gd name="T40" fmla="*/ 196311 w 365"/>
                <a:gd name="T41" fmla="*/ 7938 h 550"/>
                <a:gd name="T42" fmla="*/ 156732 w 365"/>
                <a:gd name="T43" fmla="*/ 794 h 550"/>
                <a:gd name="T44" fmla="*/ 117153 w 365"/>
                <a:gd name="T45" fmla="*/ 2381 h 550"/>
                <a:gd name="T46" fmla="*/ 79158 w 365"/>
                <a:gd name="T47" fmla="*/ 14288 h 550"/>
                <a:gd name="T48" fmla="*/ 45120 w 365"/>
                <a:gd name="T49" fmla="*/ 37306 h 550"/>
                <a:gd name="T50" fmla="*/ 18998 w 365"/>
                <a:gd name="T51" fmla="*/ 69056 h 550"/>
                <a:gd name="T52" fmla="*/ 3166 w 365"/>
                <a:gd name="T53" fmla="*/ 111125 h 550"/>
                <a:gd name="T54" fmla="*/ 0 w 365"/>
                <a:gd name="T55" fmla="*/ 152400 h 550"/>
                <a:gd name="T56" fmla="*/ 10290 w 365"/>
                <a:gd name="T57" fmla="*/ 170656 h 550"/>
                <a:gd name="T58" fmla="*/ 28497 w 365"/>
                <a:gd name="T59" fmla="*/ 180975 h 550"/>
                <a:gd name="T60" fmla="*/ 49869 w 365"/>
                <a:gd name="T61" fmla="*/ 178594 h 550"/>
                <a:gd name="T62" fmla="*/ 65701 w 365"/>
                <a:gd name="T63" fmla="*/ 165894 h 550"/>
                <a:gd name="T64" fmla="*/ 71242 w 365"/>
                <a:gd name="T65" fmla="*/ 146050 h 550"/>
                <a:gd name="T66" fmla="*/ 75200 w 365"/>
                <a:gd name="T67" fmla="*/ 119063 h 550"/>
                <a:gd name="T68" fmla="*/ 85490 w 365"/>
                <a:gd name="T69" fmla="*/ 100013 h 550"/>
                <a:gd name="T70" fmla="*/ 99738 w 365"/>
                <a:gd name="T71" fmla="*/ 84931 h 550"/>
                <a:gd name="T72" fmla="*/ 117945 w 365"/>
                <a:gd name="T73" fmla="*/ 76200 h 550"/>
                <a:gd name="T74" fmla="*/ 154357 w 365"/>
                <a:gd name="T75" fmla="*/ 73025 h 550"/>
                <a:gd name="T76" fmla="*/ 189978 w 365"/>
                <a:gd name="T77" fmla="*/ 83344 h 550"/>
                <a:gd name="T78" fmla="*/ 204226 w 365"/>
                <a:gd name="T79" fmla="*/ 95250 h 550"/>
                <a:gd name="T80" fmla="*/ 213725 w 365"/>
                <a:gd name="T81" fmla="*/ 115888 h 550"/>
                <a:gd name="T82" fmla="*/ 216100 w 365"/>
                <a:gd name="T83" fmla="*/ 141288 h 550"/>
                <a:gd name="T84" fmla="*/ 208976 w 365"/>
                <a:gd name="T85" fmla="*/ 163513 h 550"/>
                <a:gd name="T86" fmla="*/ 186020 w 365"/>
                <a:gd name="T87" fmla="*/ 186531 h 550"/>
                <a:gd name="T88" fmla="*/ 153566 w 365"/>
                <a:gd name="T89" fmla="*/ 207963 h 550"/>
                <a:gd name="T90" fmla="*/ 127444 w 365"/>
                <a:gd name="T91" fmla="*/ 235744 h 550"/>
                <a:gd name="T92" fmla="*/ 114778 w 365"/>
                <a:gd name="T93" fmla="*/ 257175 h 550"/>
                <a:gd name="T94" fmla="*/ 107654 w 365"/>
                <a:gd name="T95" fmla="*/ 280988 h 550"/>
                <a:gd name="T96" fmla="*/ 110029 w 365"/>
                <a:gd name="T97" fmla="*/ 304007 h 550"/>
                <a:gd name="T98" fmla="*/ 123486 w 365"/>
                <a:gd name="T99" fmla="*/ 319088 h 550"/>
                <a:gd name="T100" fmla="*/ 144067 w 365"/>
                <a:gd name="T101" fmla="*/ 325438 h 550"/>
                <a:gd name="T102" fmla="*/ 163856 w 365"/>
                <a:gd name="T103" fmla="*/ 319088 h 550"/>
                <a:gd name="T104" fmla="*/ 177313 w 365"/>
                <a:gd name="T105" fmla="*/ 304007 h 550"/>
                <a:gd name="T106" fmla="*/ 180479 w 365"/>
                <a:gd name="T107" fmla="*/ 287338 h 550"/>
                <a:gd name="T108" fmla="*/ 188395 w 365"/>
                <a:gd name="T109" fmla="*/ 274638 h 5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5" h="550">
                  <a:moveTo>
                    <a:pt x="135" y="502"/>
                  </a:moveTo>
                  <a:lnTo>
                    <a:pt x="136" y="511"/>
                  </a:lnTo>
                  <a:lnTo>
                    <a:pt x="139" y="521"/>
                  </a:lnTo>
                  <a:lnTo>
                    <a:pt x="143" y="528"/>
                  </a:lnTo>
                  <a:lnTo>
                    <a:pt x="149" y="535"/>
                  </a:lnTo>
                  <a:lnTo>
                    <a:pt x="155" y="541"/>
                  </a:lnTo>
                  <a:lnTo>
                    <a:pt x="164" y="545"/>
                  </a:lnTo>
                  <a:lnTo>
                    <a:pt x="172" y="548"/>
                  </a:lnTo>
                  <a:lnTo>
                    <a:pt x="182" y="550"/>
                  </a:lnTo>
                  <a:lnTo>
                    <a:pt x="191" y="548"/>
                  </a:lnTo>
                  <a:lnTo>
                    <a:pt x="199" y="545"/>
                  </a:lnTo>
                  <a:lnTo>
                    <a:pt x="208" y="541"/>
                  </a:lnTo>
                  <a:lnTo>
                    <a:pt x="215" y="535"/>
                  </a:lnTo>
                  <a:lnTo>
                    <a:pt x="221" y="528"/>
                  </a:lnTo>
                  <a:lnTo>
                    <a:pt x="225" y="521"/>
                  </a:lnTo>
                  <a:lnTo>
                    <a:pt x="228" y="511"/>
                  </a:lnTo>
                  <a:lnTo>
                    <a:pt x="228" y="502"/>
                  </a:lnTo>
                  <a:lnTo>
                    <a:pt x="228" y="492"/>
                  </a:lnTo>
                  <a:lnTo>
                    <a:pt x="225" y="484"/>
                  </a:lnTo>
                  <a:lnTo>
                    <a:pt x="221" y="476"/>
                  </a:lnTo>
                  <a:lnTo>
                    <a:pt x="215" y="469"/>
                  </a:lnTo>
                  <a:lnTo>
                    <a:pt x="208" y="464"/>
                  </a:lnTo>
                  <a:lnTo>
                    <a:pt x="199" y="459"/>
                  </a:lnTo>
                  <a:lnTo>
                    <a:pt x="191" y="456"/>
                  </a:lnTo>
                  <a:lnTo>
                    <a:pt x="182" y="455"/>
                  </a:lnTo>
                  <a:lnTo>
                    <a:pt x="172" y="456"/>
                  </a:lnTo>
                  <a:lnTo>
                    <a:pt x="164" y="459"/>
                  </a:lnTo>
                  <a:lnTo>
                    <a:pt x="155" y="464"/>
                  </a:lnTo>
                  <a:lnTo>
                    <a:pt x="148" y="469"/>
                  </a:lnTo>
                  <a:lnTo>
                    <a:pt x="143" y="476"/>
                  </a:lnTo>
                  <a:lnTo>
                    <a:pt x="138" y="484"/>
                  </a:lnTo>
                  <a:lnTo>
                    <a:pt x="136" y="492"/>
                  </a:lnTo>
                  <a:lnTo>
                    <a:pt x="135" y="502"/>
                  </a:lnTo>
                  <a:close/>
                  <a:moveTo>
                    <a:pt x="264" y="324"/>
                  </a:moveTo>
                  <a:lnTo>
                    <a:pt x="277" y="318"/>
                  </a:lnTo>
                  <a:lnTo>
                    <a:pt x="287" y="310"/>
                  </a:lnTo>
                  <a:lnTo>
                    <a:pt x="298" y="303"/>
                  </a:lnTo>
                  <a:lnTo>
                    <a:pt x="309" y="294"/>
                  </a:lnTo>
                  <a:lnTo>
                    <a:pt x="317" y="285"/>
                  </a:lnTo>
                  <a:lnTo>
                    <a:pt x="324" y="277"/>
                  </a:lnTo>
                  <a:lnTo>
                    <a:pt x="333" y="268"/>
                  </a:lnTo>
                  <a:lnTo>
                    <a:pt x="339" y="258"/>
                  </a:lnTo>
                  <a:lnTo>
                    <a:pt x="344" y="248"/>
                  </a:lnTo>
                  <a:lnTo>
                    <a:pt x="350" y="238"/>
                  </a:lnTo>
                  <a:lnTo>
                    <a:pt x="355" y="227"/>
                  </a:lnTo>
                  <a:lnTo>
                    <a:pt x="357" y="217"/>
                  </a:lnTo>
                  <a:lnTo>
                    <a:pt x="360" y="205"/>
                  </a:lnTo>
                  <a:lnTo>
                    <a:pt x="363" y="192"/>
                  </a:lnTo>
                  <a:lnTo>
                    <a:pt x="363" y="181"/>
                  </a:lnTo>
                  <a:lnTo>
                    <a:pt x="365" y="168"/>
                  </a:lnTo>
                  <a:lnTo>
                    <a:pt x="363" y="148"/>
                  </a:lnTo>
                  <a:lnTo>
                    <a:pt x="360" y="128"/>
                  </a:lnTo>
                  <a:lnTo>
                    <a:pt x="355" y="109"/>
                  </a:lnTo>
                  <a:lnTo>
                    <a:pt x="349" y="93"/>
                  </a:lnTo>
                  <a:lnTo>
                    <a:pt x="340" y="77"/>
                  </a:lnTo>
                  <a:lnTo>
                    <a:pt x="330" y="64"/>
                  </a:lnTo>
                  <a:lnTo>
                    <a:pt x="319" y="51"/>
                  </a:lnTo>
                  <a:lnTo>
                    <a:pt x="307" y="40"/>
                  </a:lnTo>
                  <a:lnTo>
                    <a:pt x="294" y="31"/>
                  </a:lnTo>
                  <a:lnTo>
                    <a:pt x="280" y="23"/>
                  </a:lnTo>
                  <a:lnTo>
                    <a:pt x="264" y="15"/>
                  </a:lnTo>
                  <a:lnTo>
                    <a:pt x="248" y="10"/>
                  </a:lnTo>
                  <a:lnTo>
                    <a:pt x="232" y="5"/>
                  </a:lnTo>
                  <a:lnTo>
                    <a:pt x="215" y="3"/>
                  </a:lnTo>
                  <a:lnTo>
                    <a:pt x="198" y="1"/>
                  </a:lnTo>
                  <a:lnTo>
                    <a:pt x="182" y="0"/>
                  </a:lnTo>
                  <a:lnTo>
                    <a:pt x="165" y="1"/>
                  </a:lnTo>
                  <a:lnTo>
                    <a:pt x="148" y="3"/>
                  </a:lnTo>
                  <a:lnTo>
                    <a:pt x="132" y="7"/>
                  </a:lnTo>
                  <a:lnTo>
                    <a:pt x="116" y="11"/>
                  </a:lnTo>
                  <a:lnTo>
                    <a:pt x="100" y="18"/>
                  </a:lnTo>
                  <a:lnTo>
                    <a:pt x="85" y="27"/>
                  </a:lnTo>
                  <a:lnTo>
                    <a:pt x="70" y="36"/>
                  </a:lnTo>
                  <a:lnTo>
                    <a:pt x="57" y="47"/>
                  </a:lnTo>
                  <a:lnTo>
                    <a:pt x="44" y="59"/>
                  </a:lnTo>
                  <a:lnTo>
                    <a:pt x="34" y="73"/>
                  </a:lnTo>
                  <a:lnTo>
                    <a:pt x="24" y="87"/>
                  </a:lnTo>
                  <a:lnTo>
                    <a:pt x="16" y="105"/>
                  </a:lnTo>
                  <a:lnTo>
                    <a:pt x="8" y="122"/>
                  </a:lnTo>
                  <a:lnTo>
                    <a:pt x="4" y="140"/>
                  </a:lnTo>
                  <a:lnTo>
                    <a:pt x="0" y="162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3" y="201"/>
                  </a:lnTo>
                  <a:lnTo>
                    <a:pt x="7" y="209"/>
                  </a:lnTo>
                  <a:lnTo>
                    <a:pt x="13" y="215"/>
                  </a:lnTo>
                  <a:lnTo>
                    <a:pt x="20" y="221"/>
                  </a:lnTo>
                  <a:lnTo>
                    <a:pt x="27" y="225"/>
                  </a:lnTo>
                  <a:lnTo>
                    <a:pt x="36" y="228"/>
                  </a:lnTo>
                  <a:lnTo>
                    <a:pt x="44" y="229"/>
                  </a:lnTo>
                  <a:lnTo>
                    <a:pt x="54" y="228"/>
                  </a:lnTo>
                  <a:lnTo>
                    <a:pt x="63" y="225"/>
                  </a:lnTo>
                  <a:lnTo>
                    <a:pt x="70" y="221"/>
                  </a:lnTo>
                  <a:lnTo>
                    <a:pt x="77" y="215"/>
                  </a:lnTo>
                  <a:lnTo>
                    <a:pt x="83" y="209"/>
                  </a:lnTo>
                  <a:lnTo>
                    <a:pt x="87" y="201"/>
                  </a:lnTo>
                  <a:lnTo>
                    <a:pt x="89" y="192"/>
                  </a:lnTo>
                  <a:lnTo>
                    <a:pt x="90" y="184"/>
                  </a:lnTo>
                  <a:lnTo>
                    <a:pt x="90" y="172"/>
                  </a:lnTo>
                  <a:lnTo>
                    <a:pt x="93" y="161"/>
                  </a:lnTo>
                  <a:lnTo>
                    <a:pt x="95" y="150"/>
                  </a:lnTo>
                  <a:lnTo>
                    <a:pt x="99" y="142"/>
                  </a:lnTo>
                  <a:lnTo>
                    <a:pt x="103" y="133"/>
                  </a:lnTo>
                  <a:lnTo>
                    <a:pt x="108" y="126"/>
                  </a:lnTo>
                  <a:lnTo>
                    <a:pt x="113" y="119"/>
                  </a:lnTo>
                  <a:lnTo>
                    <a:pt x="119" y="113"/>
                  </a:lnTo>
                  <a:lnTo>
                    <a:pt x="126" y="107"/>
                  </a:lnTo>
                  <a:lnTo>
                    <a:pt x="133" y="103"/>
                  </a:lnTo>
                  <a:lnTo>
                    <a:pt x="141" y="100"/>
                  </a:lnTo>
                  <a:lnTo>
                    <a:pt x="149" y="96"/>
                  </a:lnTo>
                  <a:lnTo>
                    <a:pt x="165" y="93"/>
                  </a:lnTo>
                  <a:lnTo>
                    <a:pt x="182" y="92"/>
                  </a:lnTo>
                  <a:lnTo>
                    <a:pt x="195" y="92"/>
                  </a:lnTo>
                  <a:lnTo>
                    <a:pt x="211" y="93"/>
                  </a:lnTo>
                  <a:lnTo>
                    <a:pt x="225" y="97"/>
                  </a:lnTo>
                  <a:lnTo>
                    <a:pt x="240" y="105"/>
                  </a:lnTo>
                  <a:lnTo>
                    <a:pt x="247" y="109"/>
                  </a:lnTo>
                  <a:lnTo>
                    <a:pt x="253" y="115"/>
                  </a:lnTo>
                  <a:lnTo>
                    <a:pt x="258" y="120"/>
                  </a:lnTo>
                  <a:lnTo>
                    <a:pt x="264" y="128"/>
                  </a:lnTo>
                  <a:lnTo>
                    <a:pt x="267" y="136"/>
                  </a:lnTo>
                  <a:lnTo>
                    <a:pt x="270" y="146"/>
                  </a:lnTo>
                  <a:lnTo>
                    <a:pt x="273" y="156"/>
                  </a:lnTo>
                  <a:lnTo>
                    <a:pt x="273" y="168"/>
                  </a:lnTo>
                  <a:lnTo>
                    <a:pt x="273" y="178"/>
                  </a:lnTo>
                  <a:lnTo>
                    <a:pt x="271" y="186"/>
                  </a:lnTo>
                  <a:lnTo>
                    <a:pt x="268" y="196"/>
                  </a:lnTo>
                  <a:lnTo>
                    <a:pt x="264" y="206"/>
                  </a:lnTo>
                  <a:lnTo>
                    <a:pt x="257" y="215"/>
                  </a:lnTo>
                  <a:lnTo>
                    <a:pt x="248" y="225"/>
                  </a:lnTo>
                  <a:lnTo>
                    <a:pt x="235" y="235"/>
                  </a:lnTo>
                  <a:lnTo>
                    <a:pt x="221" y="245"/>
                  </a:lnTo>
                  <a:lnTo>
                    <a:pt x="208" y="252"/>
                  </a:lnTo>
                  <a:lnTo>
                    <a:pt x="194" y="262"/>
                  </a:lnTo>
                  <a:lnTo>
                    <a:pt x="179" y="275"/>
                  </a:lnTo>
                  <a:lnTo>
                    <a:pt x="166" y="290"/>
                  </a:lnTo>
                  <a:lnTo>
                    <a:pt x="161" y="297"/>
                  </a:lnTo>
                  <a:lnTo>
                    <a:pt x="155" y="306"/>
                  </a:lnTo>
                  <a:lnTo>
                    <a:pt x="149" y="314"/>
                  </a:lnTo>
                  <a:lnTo>
                    <a:pt x="145" y="324"/>
                  </a:lnTo>
                  <a:lnTo>
                    <a:pt x="141" y="334"/>
                  </a:lnTo>
                  <a:lnTo>
                    <a:pt x="139" y="343"/>
                  </a:lnTo>
                  <a:lnTo>
                    <a:pt x="136" y="354"/>
                  </a:lnTo>
                  <a:lnTo>
                    <a:pt x="136" y="364"/>
                  </a:lnTo>
                  <a:lnTo>
                    <a:pt x="138" y="374"/>
                  </a:lnTo>
                  <a:lnTo>
                    <a:pt x="139" y="383"/>
                  </a:lnTo>
                  <a:lnTo>
                    <a:pt x="143" y="390"/>
                  </a:lnTo>
                  <a:lnTo>
                    <a:pt x="149" y="397"/>
                  </a:lnTo>
                  <a:lnTo>
                    <a:pt x="156" y="402"/>
                  </a:lnTo>
                  <a:lnTo>
                    <a:pt x="164" y="406"/>
                  </a:lnTo>
                  <a:lnTo>
                    <a:pt x="172" y="409"/>
                  </a:lnTo>
                  <a:lnTo>
                    <a:pt x="182" y="410"/>
                  </a:lnTo>
                  <a:lnTo>
                    <a:pt x="191" y="409"/>
                  </a:lnTo>
                  <a:lnTo>
                    <a:pt x="199" y="406"/>
                  </a:lnTo>
                  <a:lnTo>
                    <a:pt x="207" y="402"/>
                  </a:lnTo>
                  <a:lnTo>
                    <a:pt x="214" y="397"/>
                  </a:lnTo>
                  <a:lnTo>
                    <a:pt x="220" y="390"/>
                  </a:lnTo>
                  <a:lnTo>
                    <a:pt x="224" y="383"/>
                  </a:lnTo>
                  <a:lnTo>
                    <a:pt x="227" y="374"/>
                  </a:lnTo>
                  <a:lnTo>
                    <a:pt x="227" y="364"/>
                  </a:lnTo>
                  <a:lnTo>
                    <a:pt x="228" y="362"/>
                  </a:lnTo>
                  <a:lnTo>
                    <a:pt x="231" y="356"/>
                  </a:lnTo>
                  <a:lnTo>
                    <a:pt x="234" y="352"/>
                  </a:lnTo>
                  <a:lnTo>
                    <a:pt x="238" y="346"/>
                  </a:lnTo>
                  <a:lnTo>
                    <a:pt x="251" y="334"/>
                  </a:lnTo>
                  <a:lnTo>
                    <a:pt x="264" y="3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66" y="1173163"/>
            <a:ext cx="4241822" cy="2312963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保持镇静，及时呼叫，协助处理和控制火警现场；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立即电话通知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119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，清楚报出火警的具体位置，燃烧物质，火势大小；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在懂得相关灭火知识的前提下，立即利用就近的灭火器材进行扑救；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采取适当措施防止火势蔓延，等待消防员的支持。</a:t>
            </a:r>
            <a:endParaRPr lang="zh-CN" altLang="en-US" sz="1400" dirty="0">
              <a:solidFill>
                <a:srgbClr val="090831"/>
              </a:solidFill>
              <a:latin typeface="+mn-ea"/>
            </a:endParaRPr>
          </a:p>
        </p:txBody>
      </p:sp>
      <p:pic>
        <p:nvPicPr>
          <p:cNvPr id="58371" name="Picture 4" descr="2005082217004488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" b="18828"/>
          <a:stretch>
            <a:fillRect/>
          </a:stretch>
        </p:blipFill>
        <p:spPr bwMode="auto">
          <a:xfrm>
            <a:off x="4818579" y="1173163"/>
            <a:ext cx="385125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4408488" y="4373563"/>
            <a:ext cx="508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1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7358063" y="4246563"/>
            <a:ext cx="508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1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4503738" y="4584700"/>
            <a:ext cx="184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1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8375" name="Text Box 15"/>
          <p:cNvSpPr txBox="1">
            <a:spLocks noChangeArrowheads="1"/>
          </p:cNvSpPr>
          <p:nvPr/>
        </p:nvSpPr>
        <p:spPr bwMode="auto">
          <a:xfrm>
            <a:off x="750984" y="4082973"/>
            <a:ext cx="3657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 dirty="0">
                <a:solidFill>
                  <a:srgbClr val="090831"/>
                </a:solidFill>
                <a:latin typeface="+mn-ea"/>
                <a:ea typeface="+mn-ea"/>
              </a:rPr>
              <a:t>切记：不要惊惶失措</a:t>
            </a:r>
            <a:endParaRPr lang="en-US" altLang="zh-CN" sz="30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7200" y="173443"/>
            <a:ext cx="327662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发生火灾时的应变措施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33820" y="423919"/>
            <a:ext cx="5410179" cy="152396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组合 12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47790"/>
            <a:ext cx="2057454" cy="1885932"/>
          </a:xfrm>
          <a:ln>
            <a:noFill/>
            <a:miter lim="800000"/>
          </a:ln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从建筑火灾特别是高层建筑火灾案例来看，在大火发生时，烈火并不是强大的敌人，浓烟和惊慌失措才是导致伤亡的原因．据统计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: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火灾伤亡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80%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以上是这二者造成的。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0" y="173443"/>
            <a:ext cx="327662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发生火灾时的注意事项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33820" y="423919"/>
            <a:ext cx="5410179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506" name="Picture 2" descr="http://www.esafety.cn/UploadFiles/guanzhu_UploadFiles_9506/200902/20090213141307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8232"/>
          <a:stretch>
            <a:fillRect/>
          </a:stretch>
        </p:blipFill>
        <p:spPr bwMode="auto">
          <a:xfrm>
            <a:off x="2790589" y="1071050"/>
            <a:ext cx="5876473" cy="35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316038" y="10382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Verdan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407997" y="950913"/>
            <a:ext cx="3021033" cy="1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防止烟雾中毒：</a:t>
            </a:r>
            <a:endParaRPr lang="en-US" altLang="zh-CN" sz="14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火灾现场的空气中含有一氧化碳、氰化氢等有毒气体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当达到一定浓度时，人吸入二三口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若抢救不及，就有可能导致死亡。</a:t>
            </a:r>
            <a:endParaRPr lang="en-US" altLang="zh-CN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457201" y="2885802"/>
            <a:ext cx="297183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简易的防烟方法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:</a:t>
            </a:r>
            <a:endParaRPr lang="en-US" altLang="zh-CN" sz="14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   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用湿毛巾捂住口鼻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湿毛巾最好多折几层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以低姿方式</a:t>
            </a:r>
            <a:r>
              <a:rPr lang="en-US" altLang="zh-CN" sz="1400" b="1" dirty="0">
                <a:solidFill>
                  <a:srgbClr val="090831"/>
                </a:solidFill>
                <a:latin typeface="+mn-ea"/>
                <a:ea typeface="+mn-ea"/>
              </a:rPr>
              <a:t>,</a:t>
            </a:r>
            <a:r>
              <a:rPr lang="zh-CN" altLang="en-US" sz="1400" b="1" dirty="0">
                <a:solidFill>
                  <a:srgbClr val="090831"/>
                </a:solidFill>
                <a:latin typeface="+mn-ea"/>
                <a:ea typeface="+mn-ea"/>
              </a:rPr>
              <a:t>从安全出口撤离现场</a:t>
            </a:r>
            <a:r>
              <a:rPr lang="en-US" altLang="zh-CN" sz="1400" dirty="0">
                <a:solidFill>
                  <a:srgbClr val="090831"/>
                </a:solidFill>
                <a:latin typeface="+mn-ea"/>
                <a:ea typeface="+mn-ea"/>
              </a:rPr>
              <a:t>.</a:t>
            </a:r>
            <a:r>
              <a:rPr lang="zh-CN" altLang="en-US" sz="1400" dirty="0">
                <a:solidFill>
                  <a:srgbClr val="090831"/>
                </a:solidFill>
                <a:latin typeface="+mn-ea"/>
                <a:ea typeface="+mn-ea"/>
              </a:rPr>
              <a:t>从烟火中出逃，如烟不太浓，可俯下身子行走；如为浓烟，须贴近地面匍匐行进．</a:t>
            </a:r>
            <a:endParaRPr lang="zh-CN" altLang="en-US" sz="1400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7200" y="173443"/>
            <a:ext cx="3276621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火灾浓烟的毒害性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00436" y="423919"/>
            <a:ext cx="5943563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组合 1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554" name="Picture 2" descr="http://image20.it168.com/201007_500x375/147/ee1419352127f4db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22589" b="6789"/>
          <a:stretch>
            <a:fillRect/>
          </a:stretch>
        </p:blipFill>
        <p:spPr bwMode="auto">
          <a:xfrm>
            <a:off x="3632331" y="1038225"/>
            <a:ext cx="505447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457200" y="1276432"/>
            <a:ext cx="8229600" cy="251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solidFill>
                  <a:srgbClr val="C4C3F5"/>
                </a:solidFill>
                <a:latin typeface="+mj-ea"/>
                <a:ea typeface="+mj-ea"/>
              </a:rPr>
              <a:t>发生火警时</a:t>
            </a:r>
            <a:endParaRPr lang="zh-CN" altLang="en-US" sz="2800" b="1" dirty="0">
              <a:solidFill>
                <a:srgbClr val="C4C3F5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38772" y="1886025"/>
            <a:ext cx="3047920" cy="166661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3120"/>
            <a:ext cx="1547796" cy="154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57144" y="1886660"/>
            <a:ext cx="3047920" cy="166661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内容占位符 2"/>
          <p:cNvSpPr txBox="1"/>
          <p:nvPr/>
        </p:nvSpPr>
        <p:spPr bwMode="auto">
          <a:xfrm>
            <a:off x="390067" y="2053432"/>
            <a:ext cx="8247729" cy="182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spcCol="396000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不要为穿衣服或寻找贵重物品浪费时间；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必须看清疏散标志；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烟雾中切忌直立行走；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不要向狭窄的角落退避；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不要乘坐电梯；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不要盲目跳楼；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不可重返火场；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切忌大吵大叫，以免引起慌乱；</a:t>
            </a:r>
            <a:endParaRPr lang="zh-CN" altLang="en-US" sz="1800" b="1" kern="0" dirty="0">
              <a:solidFill>
                <a:srgbClr val="C4C3F5"/>
              </a:solidFill>
            </a:endParaRPr>
          </a:p>
          <a:p>
            <a:pPr eaLnBrk="1" hangingPunct="1"/>
            <a:r>
              <a:rPr lang="zh-CN" altLang="en-US" sz="1800" b="1" kern="0" dirty="0">
                <a:solidFill>
                  <a:srgbClr val="C4C3F5"/>
                </a:solidFill>
              </a:rPr>
              <a:t>离开房间时应关好门窗。</a:t>
            </a:r>
            <a:endParaRPr lang="zh-CN" altLang="en-US" sz="1800" kern="0" dirty="0">
              <a:solidFill>
                <a:srgbClr val="C4C3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3866346" y="1180844"/>
            <a:ext cx="1460282" cy="2077574"/>
          </a:xfrm>
          <a:custGeom>
            <a:avLst/>
            <a:gdLst>
              <a:gd name="T0" fmla="*/ 1276 w 1514"/>
              <a:gd name="T1" fmla="*/ 662 h 2154"/>
              <a:gd name="T2" fmla="*/ 1300 w 1514"/>
              <a:gd name="T3" fmla="*/ 802 h 2154"/>
              <a:gd name="T4" fmla="*/ 1294 w 1514"/>
              <a:gd name="T5" fmla="*/ 944 h 2154"/>
              <a:gd name="T6" fmla="*/ 1254 w 1514"/>
              <a:gd name="T7" fmla="*/ 1048 h 2154"/>
              <a:gd name="T8" fmla="*/ 1222 w 1514"/>
              <a:gd name="T9" fmla="*/ 1076 h 2154"/>
              <a:gd name="T10" fmla="*/ 1240 w 1514"/>
              <a:gd name="T11" fmla="*/ 976 h 2154"/>
              <a:gd name="T12" fmla="*/ 1234 w 1514"/>
              <a:gd name="T13" fmla="*/ 832 h 2154"/>
              <a:gd name="T14" fmla="*/ 1196 w 1514"/>
              <a:gd name="T15" fmla="*/ 678 h 2154"/>
              <a:gd name="T16" fmla="*/ 1130 w 1514"/>
              <a:gd name="T17" fmla="*/ 524 h 2154"/>
              <a:gd name="T18" fmla="*/ 1038 w 1514"/>
              <a:gd name="T19" fmla="*/ 376 h 2154"/>
              <a:gd name="T20" fmla="*/ 922 w 1514"/>
              <a:gd name="T21" fmla="*/ 238 h 2154"/>
              <a:gd name="T22" fmla="*/ 786 w 1514"/>
              <a:gd name="T23" fmla="*/ 118 h 2154"/>
              <a:gd name="T24" fmla="*/ 630 w 1514"/>
              <a:gd name="T25" fmla="*/ 20 h 2154"/>
              <a:gd name="T26" fmla="*/ 638 w 1514"/>
              <a:gd name="T27" fmla="*/ 44 h 2154"/>
              <a:gd name="T28" fmla="*/ 678 w 1514"/>
              <a:gd name="T29" fmla="*/ 140 h 2154"/>
              <a:gd name="T30" fmla="*/ 662 w 1514"/>
              <a:gd name="T31" fmla="*/ 246 h 2154"/>
              <a:gd name="T32" fmla="*/ 576 w 1514"/>
              <a:gd name="T33" fmla="*/ 422 h 2154"/>
              <a:gd name="T34" fmla="*/ 478 w 1514"/>
              <a:gd name="T35" fmla="*/ 616 h 2154"/>
              <a:gd name="T36" fmla="*/ 436 w 1514"/>
              <a:gd name="T37" fmla="*/ 752 h 2154"/>
              <a:gd name="T38" fmla="*/ 440 w 1514"/>
              <a:gd name="T39" fmla="*/ 892 h 2154"/>
              <a:gd name="T40" fmla="*/ 450 w 1514"/>
              <a:gd name="T41" fmla="*/ 948 h 2154"/>
              <a:gd name="T42" fmla="*/ 402 w 1514"/>
              <a:gd name="T43" fmla="*/ 880 h 2154"/>
              <a:gd name="T44" fmla="*/ 378 w 1514"/>
              <a:gd name="T45" fmla="*/ 800 h 2154"/>
              <a:gd name="T46" fmla="*/ 384 w 1514"/>
              <a:gd name="T47" fmla="*/ 644 h 2154"/>
              <a:gd name="T48" fmla="*/ 436 w 1514"/>
              <a:gd name="T49" fmla="*/ 468 h 2154"/>
              <a:gd name="T50" fmla="*/ 506 w 1514"/>
              <a:gd name="T51" fmla="*/ 328 h 2154"/>
              <a:gd name="T52" fmla="*/ 416 w 1514"/>
              <a:gd name="T53" fmla="*/ 400 h 2154"/>
              <a:gd name="T54" fmla="*/ 310 w 1514"/>
              <a:gd name="T55" fmla="*/ 520 h 2154"/>
              <a:gd name="T56" fmla="*/ 224 w 1514"/>
              <a:gd name="T57" fmla="*/ 664 h 2154"/>
              <a:gd name="T58" fmla="*/ 162 w 1514"/>
              <a:gd name="T59" fmla="*/ 826 h 2154"/>
              <a:gd name="T60" fmla="*/ 130 w 1514"/>
              <a:gd name="T61" fmla="*/ 1000 h 2154"/>
              <a:gd name="T62" fmla="*/ 130 w 1514"/>
              <a:gd name="T63" fmla="*/ 1180 h 2154"/>
              <a:gd name="T64" fmla="*/ 168 w 1514"/>
              <a:gd name="T65" fmla="*/ 1364 h 2154"/>
              <a:gd name="T66" fmla="*/ 250 w 1514"/>
              <a:gd name="T67" fmla="*/ 1542 h 2154"/>
              <a:gd name="T68" fmla="*/ 224 w 1514"/>
              <a:gd name="T69" fmla="*/ 1548 h 2154"/>
              <a:gd name="T70" fmla="*/ 148 w 1514"/>
              <a:gd name="T71" fmla="*/ 1466 h 2154"/>
              <a:gd name="T72" fmla="*/ 82 w 1514"/>
              <a:gd name="T73" fmla="*/ 1344 h 2154"/>
              <a:gd name="T74" fmla="*/ 50 w 1514"/>
              <a:gd name="T75" fmla="*/ 1172 h 2154"/>
              <a:gd name="T76" fmla="*/ 20 w 1514"/>
              <a:gd name="T77" fmla="*/ 1220 h 2154"/>
              <a:gd name="T78" fmla="*/ 0 w 1514"/>
              <a:gd name="T79" fmla="*/ 1412 h 2154"/>
              <a:gd name="T80" fmla="*/ 26 w 1514"/>
              <a:gd name="T81" fmla="*/ 1586 h 2154"/>
              <a:gd name="T82" fmla="*/ 90 w 1514"/>
              <a:gd name="T83" fmla="*/ 1742 h 2154"/>
              <a:gd name="T84" fmla="*/ 182 w 1514"/>
              <a:gd name="T85" fmla="*/ 1874 h 2154"/>
              <a:gd name="T86" fmla="*/ 298 w 1514"/>
              <a:gd name="T87" fmla="*/ 1982 h 2154"/>
              <a:gd name="T88" fmla="*/ 428 w 1514"/>
              <a:gd name="T89" fmla="*/ 2064 h 2154"/>
              <a:gd name="T90" fmla="*/ 564 w 1514"/>
              <a:gd name="T91" fmla="*/ 2116 h 2154"/>
              <a:gd name="T92" fmla="*/ 660 w 1514"/>
              <a:gd name="T93" fmla="*/ 2138 h 2154"/>
              <a:gd name="T94" fmla="*/ 776 w 1514"/>
              <a:gd name="T95" fmla="*/ 2154 h 2154"/>
              <a:gd name="T96" fmla="*/ 890 w 1514"/>
              <a:gd name="T97" fmla="*/ 2146 h 2154"/>
              <a:gd name="T98" fmla="*/ 1000 w 1514"/>
              <a:gd name="T99" fmla="*/ 2118 h 2154"/>
              <a:gd name="T100" fmla="*/ 1104 w 1514"/>
              <a:gd name="T101" fmla="*/ 2070 h 2154"/>
              <a:gd name="T102" fmla="*/ 1268 w 1514"/>
              <a:gd name="T103" fmla="*/ 1946 h 2154"/>
              <a:gd name="T104" fmla="*/ 1412 w 1514"/>
              <a:gd name="T105" fmla="*/ 1746 h 2154"/>
              <a:gd name="T106" fmla="*/ 1482 w 1514"/>
              <a:gd name="T107" fmla="*/ 1566 h 2154"/>
              <a:gd name="T108" fmla="*/ 1508 w 1514"/>
              <a:gd name="T109" fmla="*/ 1434 h 2154"/>
              <a:gd name="T110" fmla="*/ 1514 w 1514"/>
              <a:gd name="T111" fmla="*/ 1292 h 2154"/>
              <a:gd name="T112" fmla="*/ 1500 w 1514"/>
              <a:gd name="T113" fmla="*/ 1146 h 2154"/>
              <a:gd name="T114" fmla="*/ 1462 w 1514"/>
              <a:gd name="T115" fmla="*/ 994 h 2154"/>
              <a:gd name="T116" fmla="*/ 1398 w 1514"/>
              <a:gd name="T117" fmla="*/ 838 h 2154"/>
              <a:gd name="T118" fmla="*/ 1310 w 1514"/>
              <a:gd name="T119" fmla="*/ 680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4" h="2154">
                <a:moveTo>
                  <a:pt x="1254" y="602"/>
                </a:moveTo>
                <a:lnTo>
                  <a:pt x="1254" y="602"/>
                </a:lnTo>
                <a:lnTo>
                  <a:pt x="1266" y="630"/>
                </a:lnTo>
                <a:lnTo>
                  <a:pt x="1276" y="662"/>
                </a:lnTo>
                <a:lnTo>
                  <a:pt x="1284" y="696"/>
                </a:lnTo>
                <a:lnTo>
                  <a:pt x="1292" y="730"/>
                </a:lnTo>
                <a:lnTo>
                  <a:pt x="1296" y="766"/>
                </a:lnTo>
                <a:lnTo>
                  <a:pt x="1300" y="802"/>
                </a:lnTo>
                <a:lnTo>
                  <a:pt x="1302" y="840"/>
                </a:lnTo>
                <a:lnTo>
                  <a:pt x="1300" y="876"/>
                </a:lnTo>
                <a:lnTo>
                  <a:pt x="1298" y="910"/>
                </a:lnTo>
                <a:lnTo>
                  <a:pt x="1294" y="944"/>
                </a:lnTo>
                <a:lnTo>
                  <a:pt x="1286" y="974"/>
                </a:lnTo>
                <a:lnTo>
                  <a:pt x="1278" y="1002"/>
                </a:lnTo>
                <a:lnTo>
                  <a:pt x="1268" y="1028"/>
                </a:lnTo>
                <a:lnTo>
                  <a:pt x="1254" y="1048"/>
                </a:lnTo>
                <a:lnTo>
                  <a:pt x="1248" y="1058"/>
                </a:lnTo>
                <a:lnTo>
                  <a:pt x="1240" y="1066"/>
                </a:lnTo>
                <a:lnTo>
                  <a:pt x="1232" y="1072"/>
                </a:lnTo>
                <a:lnTo>
                  <a:pt x="1222" y="1076"/>
                </a:lnTo>
                <a:lnTo>
                  <a:pt x="1222" y="1076"/>
                </a:lnTo>
                <a:lnTo>
                  <a:pt x="1230" y="1044"/>
                </a:lnTo>
                <a:lnTo>
                  <a:pt x="1236" y="1010"/>
                </a:lnTo>
                <a:lnTo>
                  <a:pt x="1240" y="976"/>
                </a:lnTo>
                <a:lnTo>
                  <a:pt x="1242" y="942"/>
                </a:lnTo>
                <a:lnTo>
                  <a:pt x="1240" y="906"/>
                </a:lnTo>
                <a:lnTo>
                  <a:pt x="1238" y="868"/>
                </a:lnTo>
                <a:lnTo>
                  <a:pt x="1234" y="832"/>
                </a:lnTo>
                <a:lnTo>
                  <a:pt x="1228" y="794"/>
                </a:lnTo>
                <a:lnTo>
                  <a:pt x="1218" y="756"/>
                </a:lnTo>
                <a:lnTo>
                  <a:pt x="1208" y="718"/>
                </a:lnTo>
                <a:lnTo>
                  <a:pt x="1196" y="678"/>
                </a:lnTo>
                <a:lnTo>
                  <a:pt x="1182" y="640"/>
                </a:lnTo>
                <a:lnTo>
                  <a:pt x="1166" y="602"/>
                </a:lnTo>
                <a:lnTo>
                  <a:pt x="1148" y="564"/>
                </a:lnTo>
                <a:lnTo>
                  <a:pt x="1130" y="524"/>
                </a:lnTo>
                <a:lnTo>
                  <a:pt x="1110" y="486"/>
                </a:lnTo>
                <a:lnTo>
                  <a:pt x="1086" y="450"/>
                </a:lnTo>
                <a:lnTo>
                  <a:pt x="1062" y="412"/>
                </a:lnTo>
                <a:lnTo>
                  <a:pt x="1038" y="376"/>
                </a:lnTo>
                <a:lnTo>
                  <a:pt x="1010" y="340"/>
                </a:lnTo>
                <a:lnTo>
                  <a:pt x="982" y="306"/>
                </a:lnTo>
                <a:lnTo>
                  <a:pt x="952" y="272"/>
                </a:lnTo>
                <a:lnTo>
                  <a:pt x="922" y="238"/>
                </a:lnTo>
                <a:lnTo>
                  <a:pt x="890" y="206"/>
                </a:lnTo>
                <a:lnTo>
                  <a:pt x="856" y="176"/>
                </a:lnTo>
                <a:lnTo>
                  <a:pt x="822" y="146"/>
                </a:lnTo>
                <a:lnTo>
                  <a:pt x="786" y="118"/>
                </a:lnTo>
                <a:lnTo>
                  <a:pt x="748" y="90"/>
                </a:lnTo>
                <a:lnTo>
                  <a:pt x="710" y="66"/>
                </a:lnTo>
                <a:lnTo>
                  <a:pt x="670" y="42"/>
                </a:lnTo>
                <a:lnTo>
                  <a:pt x="630" y="20"/>
                </a:lnTo>
                <a:lnTo>
                  <a:pt x="590" y="0"/>
                </a:lnTo>
                <a:lnTo>
                  <a:pt x="590" y="0"/>
                </a:lnTo>
                <a:lnTo>
                  <a:pt x="616" y="22"/>
                </a:lnTo>
                <a:lnTo>
                  <a:pt x="638" y="44"/>
                </a:lnTo>
                <a:lnTo>
                  <a:pt x="654" y="66"/>
                </a:lnTo>
                <a:lnTo>
                  <a:pt x="666" y="90"/>
                </a:lnTo>
                <a:lnTo>
                  <a:pt x="674" y="114"/>
                </a:lnTo>
                <a:lnTo>
                  <a:pt x="678" y="140"/>
                </a:lnTo>
                <a:lnTo>
                  <a:pt x="678" y="164"/>
                </a:lnTo>
                <a:lnTo>
                  <a:pt x="676" y="192"/>
                </a:lnTo>
                <a:lnTo>
                  <a:pt x="670" y="218"/>
                </a:lnTo>
                <a:lnTo>
                  <a:pt x="662" y="246"/>
                </a:lnTo>
                <a:lnTo>
                  <a:pt x="652" y="274"/>
                </a:lnTo>
                <a:lnTo>
                  <a:pt x="640" y="302"/>
                </a:lnTo>
                <a:lnTo>
                  <a:pt x="610" y="362"/>
                </a:lnTo>
                <a:lnTo>
                  <a:pt x="576" y="422"/>
                </a:lnTo>
                <a:lnTo>
                  <a:pt x="542" y="486"/>
                </a:lnTo>
                <a:lnTo>
                  <a:pt x="508" y="550"/>
                </a:lnTo>
                <a:lnTo>
                  <a:pt x="492" y="584"/>
                </a:lnTo>
                <a:lnTo>
                  <a:pt x="478" y="616"/>
                </a:lnTo>
                <a:lnTo>
                  <a:pt x="464" y="650"/>
                </a:lnTo>
                <a:lnTo>
                  <a:pt x="452" y="684"/>
                </a:lnTo>
                <a:lnTo>
                  <a:pt x="444" y="718"/>
                </a:lnTo>
                <a:lnTo>
                  <a:pt x="436" y="752"/>
                </a:lnTo>
                <a:lnTo>
                  <a:pt x="432" y="786"/>
                </a:lnTo>
                <a:lnTo>
                  <a:pt x="432" y="822"/>
                </a:lnTo>
                <a:lnTo>
                  <a:pt x="434" y="856"/>
                </a:lnTo>
                <a:lnTo>
                  <a:pt x="440" y="892"/>
                </a:lnTo>
                <a:lnTo>
                  <a:pt x="450" y="928"/>
                </a:lnTo>
                <a:lnTo>
                  <a:pt x="466" y="962"/>
                </a:lnTo>
                <a:lnTo>
                  <a:pt x="466" y="962"/>
                </a:lnTo>
                <a:lnTo>
                  <a:pt x="450" y="948"/>
                </a:lnTo>
                <a:lnTo>
                  <a:pt x="434" y="932"/>
                </a:lnTo>
                <a:lnTo>
                  <a:pt x="422" y="916"/>
                </a:lnTo>
                <a:lnTo>
                  <a:pt x="412" y="898"/>
                </a:lnTo>
                <a:lnTo>
                  <a:pt x="402" y="880"/>
                </a:lnTo>
                <a:lnTo>
                  <a:pt x="394" y="862"/>
                </a:lnTo>
                <a:lnTo>
                  <a:pt x="388" y="842"/>
                </a:lnTo>
                <a:lnTo>
                  <a:pt x="382" y="822"/>
                </a:lnTo>
                <a:lnTo>
                  <a:pt x="378" y="800"/>
                </a:lnTo>
                <a:lnTo>
                  <a:pt x="376" y="780"/>
                </a:lnTo>
                <a:lnTo>
                  <a:pt x="374" y="736"/>
                </a:lnTo>
                <a:lnTo>
                  <a:pt x="376" y="690"/>
                </a:lnTo>
                <a:lnTo>
                  <a:pt x="384" y="644"/>
                </a:lnTo>
                <a:lnTo>
                  <a:pt x="392" y="598"/>
                </a:lnTo>
                <a:lnTo>
                  <a:pt x="404" y="554"/>
                </a:lnTo>
                <a:lnTo>
                  <a:pt x="420" y="510"/>
                </a:lnTo>
                <a:lnTo>
                  <a:pt x="436" y="468"/>
                </a:lnTo>
                <a:lnTo>
                  <a:pt x="452" y="428"/>
                </a:lnTo>
                <a:lnTo>
                  <a:pt x="470" y="392"/>
                </a:lnTo>
                <a:lnTo>
                  <a:pt x="488" y="358"/>
                </a:lnTo>
                <a:lnTo>
                  <a:pt x="506" y="328"/>
                </a:lnTo>
                <a:lnTo>
                  <a:pt x="506" y="328"/>
                </a:lnTo>
                <a:lnTo>
                  <a:pt x="476" y="350"/>
                </a:lnTo>
                <a:lnTo>
                  <a:pt x="446" y="374"/>
                </a:lnTo>
                <a:lnTo>
                  <a:pt x="416" y="400"/>
                </a:lnTo>
                <a:lnTo>
                  <a:pt x="388" y="428"/>
                </a:lnTo>
                <a:lnTo>
                  <a:pt x="360" y="456"/>
                </a:lnTo>
                <a:lnTo>
                  <a:pt x="334" y="488"/>
                </a:lnTo>
                <a:lnTo>
                  <a:pt x="310" y="520"/>
                </a:lnTo>
                <a:lnTo>
                  <a:pt x="286" y="554"/>
                </a:lnTo>
                <a:lnTo>
                  <a:pt x="264" y="590"/>
                </a:lnTo>
                <a:lnTo>
                  <a:pt x="242" y="626"/>
                </a:lnTo>
                <a:lnTo>
                  <a:pt x="224" y="664"/>
                </a:lnTo>
                <a:lnTo>
                  <a:pt x="206" y="702"/>
                </a:lnTo>
                <a:lnTo>
                  <a:pt x="190" y="742"/>
                </a:lnTo>
                <a:lnTo>
                  <a:pt x="174" y="784"/>
                </a:lnTo>
                <a:lnTo>
                  <a:pt x="162" y="826"/>
                </a:lnTo>
                <a:lnTo>
                  <a:pt x="150" y="868"/>
                </a:lnTo>
                <a:lnTo>
                  <a:pt x="142" y="912"/>
                </a:lnTo>
                <a:lnTo>
                  <a:pt x="134" y="956"/>
                </a:lnTo>
                <a:lnTo>
                  <a:pt x="130" y="1000"/>
                </a:lnTo>
                <a:lnTo>
                  <a:pt x="126" y="1044"/>
                </a:lnTo>
                <a:lnTo>
                  <a:pt x="126" y="1090"/>
                </a:lnTo>
                <a:lnTo>
                  <a:pt x="126" y="1134"/>
                </a:lnTo>
                <a:lnTo>
                  <a:pt x="130" y="1180"/>
                </a:lnTo>
                <a:lnTo>
                  <a:pt x="136" y="1226"/>
                </a:lnTo>
                <a:lnTo>
                  <a:pt x="144" y="1272"/>
                </a:lnTo>
                <a:lnTo>
                  <a:pt x="156" y="1318"/>
                </a:lnTo>
                <a:lnTo>
                  <a:pt x="168" y="1364"/>
                </a:lnTo>
                <a:lnTo>
                  <a:pt x="186" y="1408"/>
                </a:lnTo>
                <a:lnTo>
                  <a:pt x="204" y="1454"/>
                </a:lnTo>
                <a:lnTo>
                  <a:pt x="226" y="1498"/>
                </a:lnTo>
                <a:lnTo>
                  <a:pt x="250" y="1542"/>
                </a:lnTo>
                <a:lnTo>
                  <a:pt x="278" y="1586"/>
                </a:lnTo>
                <a:lnTo>
                  <a:pt x="278" y="1586"/>
                </a:lnTo>
                <a:lnTo>
                  <a:pt x="242" y="1562"/>
                </a:lnTo>
                <a:lnTo>
                  <a:pt x="224" y="1548"/>
                </a:lnTo>
                <a:lnTo>
                  <a:pt x="204" y="1530"/>
                </a:lnTo>
                <a:lnTo>
                  <a:pt x="186" y="1512"/>
                </a:lnTo>
                <a:lnTo>
                  <a:pt x="166" y="1490"/>
                </a:lnTo>
                <a:lnTo>
                  <a:pt x="148" y="1466"/>
                </a:lnTo>
                <a:lnTo>
                  <a:pt x="128" y="1440"/>
                </a:lnTo>
                <a:lnTo>
                  <a:pt x="112" y="1412"/>
                </a:lnTo>
                <a:lnTo>
                  <a:pt x="96" y="1380"/>
                </a:lnTo>
                <a:lnTo>
                  <a:pt x="82" y="1344"/>
                </a:lnTo>
                <a:lnTo>
                  <a:pt x="70" y="1306"/>
                </a:lnTo>
                <a:lnTo>
                  <a:pt x="60" y="1264"/>
                </a:lnTo>
                <a:lnTo>
                  <a:pt x="54" y="1220"/>
                </a:lnTo>
                <a:lnTo>
                  <a:pt x="50" y="1172"/>
                </a:lnTo>
                <a:lnTo>
                  <a:pt x="48" y="1118"/>
                </a:lnTo>
                <a:lnTo>
                  <a:pt x="48" y="1118"/>
                </a:lnTo>
                <a:lnTo>
                  <a:pt x="32" y="1170"/>
                </a:lnTo>
                <a:lnTo>
                  <a:pt x="20" y="1220"/>
                </a:lnTo>
                <a:lnTo>
                  <a:pt x="10" y="1270"/>
                </a:lnTo>
                <a:lnTo>
                  <a:pt x="4" y="1318"/>
                </a:lnTo>
                <a:lnTo>
                  <a:pt x="0" y="1366"/>
                </a:lnTo>
                <a:lnTo>
                  <a:pt x="0" y="1412"/>
                </a:lnTo>
                <a:lnTo>
                  <a:pt x="2" y="1458"/>
                </a:lnTo>
                <a:lnTo>
                  <a:pt x="8" y="1502"/>
                </a:lnTo>
                <a:lnTo>
                  <a:pt x="16" y="1544"/>
                </a:lnTo>
                <a:lnTo>
                  <a:pt x="26" y="1586"/>
                </a:lnTo>
                <a:lnTo>
                  <a:pt x="38" y="1628"/>
                </a:lnTo>
                <a:lnTo>
                  <a:pt x="54" y="1666"/>
                </a:lnTo>
                <a:lnTo>
                  <a:pt x="70" y="1704"/>
                </a:lnTo>
                <a:lnTo>
                  <a:pt x="90" y="1742"/>
                </a:lnTo>
                <a:lnTo>
                  <a:pt x="110" y="1776"/>
                </a:lnTo>
                <a:lnTo>
                  <a:pt x="132" y="1810"/>
                </a:lnTo>
                <a:lnTo>
                  <a:pt x="156" y="1844"/>
                </a:lnTo>
                <a:lnTo>
                  <a:pt x="182" y="1874"/>
                </a:lnTo>
                <a:lnTo>
                  <a:pt x="210" y="1904"/>
                </a:lnTo>
                <a:lnTo>
                  <a:pt x="238" y="1932"/>
                </a:lnTo>
                <a:lnTo>
                  <a:pt x="266" y="1958"/>
                </a:lnTo>
                <a:lnTo>
                  <a:pt x="298" y="1982"/>
                </a:lnTo>
                <a:lnTo>
                  <a:pt x="328" y="2006"/>
                </a:lnTo>
                <a:lnTo>
                  <a:pt x="360" y="2026"/>
                </a:lnTo>
                <a:lnTo>
                  <a:pt x="394" y="2046"/>
                </a:lnTo>
                <a:lnTo>
                  <a:pt x="428" y="2064"/>
                </a:lnTo>
                <a:lnTo>
                  <a:pt x="460" y="2080"/>
                </a:lnTo>
                <a:lnTo>
                  <a:pt x="494" y="2094"/>
                </a:lnTo>
                <a:lnTo>
                  <a:pt x="530" y="2106"/>
                </a:lnTo>
                <a:lnTo>
                  <a:pt x="564" y="2116"/>
                </a:lnTo>
                <a:lnTo>
                  <a:pt x="598" y="2124"/>
                </a:lnTo>
                <a:lnTo>
                  <a:pt x="632" y="2130"/>
                </a:lnTo>
                <a:lnTo>
                  <a:pt x="632" y="2130"/>
                </a:lnTo>
                <a:lnTo>
                  <a:pt x="660" y="2138"/>
                </a:lnTo>
                <a:lnTo>
                  <a:pt x="690" y="2144"/>
                </a:lnTo>
                <a:lnTo>
                  <a:pt x="720" y="2148"/>
                </a:lnTo>
                <a:lnTo>
                  <a:pt x="748" y="2152"/>
                </a:lnTo>
                <a:lnTo>
                  <a:pt x="776" y="2154"/>
                </a:lnTo>
                <a:lnTo>
                  <a:pt x="806" y="2154"/>
                </a:lnTo>
                <a:lnTo>
                  <a:pt x="834" y="2152"/>
                </a:lnTo>
                <a:lnTo>
                  <a:pt x="862" y="2150"/>
                </a:lnTo>
                <a:lnTo>
                  <a:pt x="890" y="2146"/>
                </a:lnTo>
                <a:lnTo>
                  <a:pt x="918" y="2140"/>
                </a:lnTo>
                <a:lnTo>
                  <a:pt x="946" y="2134"/>
                </a:lnTo>
                <a:lnTo>
                  <a:pt x="974" y="2126"/>
                </a:lnTo>
                <a:lnTo>
                  <a:pt x="1000" y="2118"/>
                </a:lnTo>
                <a:lnTo>
                  <a:pt x="1028" y="2108"/>
                </a:lnTo>
                <a:lnTo>
                  <a:pt x="1054" y="2096"/>
                </a:lnTo>
                <a:lnTo>
                  <a:pt x="1080" y="2084"/>
                </a:lnTo>
                <a:lnTo>
                  <a:pt x="1104" y="2070"/>
                </a:lnTo>
                <a:lnTo>
                  <a:pt x="1130" y="2056"/>
                </a:lnTo>
                <a:lnTo>
                  <a:pt x="1178" y="2022"/>
                </a:lnTo>
                <a:lnTo>
                  <a:pt x="1224" y="1986"/>
                </a:lnTo>
                <a:lnTo>
                  <a:pt x="1268" y="1946"/>
                </a:lnTo>
                <a:lnTo>
                  <a:pt x="1308" y="1900"/>
                </a:lnTo>
                <a:lnTo>
                  <a:pt x="1346" y="1852"/>
                </a:lnTo>
                <a:lnTo>
                  <a:pt x="1380" y="1802"/>
                </a:lnTo>
                <a:lnTo>
                  <a:pt x="1412" y="1746"/>
                </a:lnTo>
                <a:lnTo>
                  <a:pt x="1438" y="1690"/>
                </a:lnTo>
                <a:lnTo>
                  <a:pt x="1462" y="1630"/>
                </a:lnTo>
                <a:lnTo>
                  <a:pt x="1472" y="1598"/>
                </a:lnTo>
                <a:lnTo>
                  <a:pt x="1482" y="1566"/>
                </a:lnTo>
                <a:lnTo>
                  <a:pt x="1490" y="1534"/>
                </a:lnTo>
                <a:lnTo>
                  <a:pt x="1498" y="1500"/>
                </a:lnTo>
                <a:lnTo>
                  <a:pt x="1502" y="1468"/>
                </a:lnTo>
                <a:lnTo>
                  <a:pt x="1508" y="1434"/>
                </a:lnTo>
                <a:lnTo>
                  <a:pt x="1512" y="1398"/>
                </a:lnTo>
                <a:lnTo>
                  <a:pt x="1514" y="1364"/>
                </a:lnTo>
                <a:lnTo>
                  <a:pt x="1514" y="1328"/>
                </a:lnTo>
                <a:lnTo>
                  <a:pt x="1514" y="1292"/>
                </a:lnTo>
                <a:lnTo>
                  <a:pt x="1512" y="1256"/>
                </a:lnTo>
                <a:lnTo>
                  <a:pt x="1510" y="1220"/>
                </a:lnTo>
                <a:lnTo>
                  <a:pt x="1506" y="1182"/>
                </a:lnTo>
                <a:lnTo>
                  <a:pt x="1500" y="1146"/>
                </a:lnTo>
                <a:lnTo>
                  <a:pt x="1492" y="1108"/>
                </a:lnTo>
                <a:lnTo>
                  <a:pt x="1484" y="1070"/>
                </a:lnTo>
                <a:lnTo>
                  <a:pt x="1474" y="1032"/>
                </a:lnTo>
                <a:lnTo>
                  <a:pt x="1462" y="994"/>
                </a:lnTo>
                <a:lnTo>
                  <a:pt x="1448" y="954"/>
                </a:lnTo>
                <a:lnTo>
                  <a:pt x="1434" y="916"/>
                </a:lnTo>
                <a:lnTo>
                  <a:pt x="1416" y="878"/>
                </a:lnTo>
                <a:lnTo>
                  <a:pt x="1398" y="838"/>
                </a:lnTo>
                <a:lnTo>
                  <a:pt x="1380" y="798"/>
                </a:lnTo>
                <a:lnTo>
                  <a:pt x="1358" y="760"/>
                </a:lnTo>
                <a:lnTo>
                  <a:pt x="1334" y="720"/>
                </a:lnTo>
                <a:lnTo>
                  <a:pt x="1310" y="680"/>
                </a:lnTo>
                <a:lnTo>
                  <a:pt x="1282" y="642"/>
                </a:lnTo>
                <a:lnTo>
                  <a:pt x="1254" y="602"/>
                </a:lnTo>
                <a:lnTo>
                  <a:pt x="1254" y="6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>
            <a:off x="6772724" y="1180844"/>
            <a:ext cx="1460282" cy="2077574"/>
          </a:xfrm>
          <a:custGeom>
            <a:avLst/>
            <a:gdLst>
              <a:gd name="T0" fmla="*/ 1276 w 1514"/>
              <a:gd name="T1" fmla="*/ 662 h 2154"/>
              <a:gd name="T2" fmla="*/ 1300 w 1514"/>
              <a:gd name="T3" fmla="*/ 802 h 2154"/>
              <a:gd name="T4" fmla="*/ 1294 w 1514"/>
              <a:gd name="T5" fmla="*/ 944 h 2154"/>
              <a:gd name="T6" fmla="*/ 1254 w 1514"/>
              <a:gd name="T7" fmla="*/ 1048 h 2154"/>
              <a:gd name="T8" fmla="*/ 1222 w 1514"/>
              <a:gd name="T9" fmla="*/ 1076 h 2154"/>
              <a:gd name="T10" fmla="*/ 1240 w 1514"/>
              <a:gd name="T11" fmla="*/ 976 h 2154"/>
              <a:gd name="T12" fmla="*/ 1234 w 1514"/>
              <a:gd name="T13" fmla="*/ 832 h 2154"/>
              <a:gd name="T14" fmla="*/ 1196 w 1514"/>
              <a:gd name="T15" fmla="*/ 678 h 2154"/>
              <a:gd name="T16" fmla="*/ 1130 w 1514"/>
              <a:gd name="T17" fmla="*/ 524 h 2154"/>
              <a:gd name="T18" fmla="*/ 1038 w 1514"/>
              <a:gd name="T19" fmla="*/ 376 h 2154"/>
              <a:gd name="T20" fmla="*/ 922 w 1514"/>
              <a:gd name="T21" fmla="*/ 238 h 2154"/>
              <a:gd name="T22" fmla="*/ 786 w 1514"/>
              <a:gd name="T23" fmla="*/ 118 h 2154"/>
              <a:gd name="T24" fmla="*/ 630 w 1514"/>
              <a:gd name="T25" fmla="*/ 20 h 2154"/>
              <a:gd name="T26" fmla="*/ 638 w 1514"/>
              <a:gd name="T27" fmla="*/ 44 h 2154"/>
              <a:gd name="T28" fmla="*/ 678 w 1514"/>
              <a:gd name="T29" fmla="*/ 140 h 2154"/>
              <a:gd name="T30" fmla="*/ 662 w 1514"/>
              <a:gd name="T31" fmla="*/ 246 h 2154"/>
              <a:gd name="T32" fmla="*/ 576 w 1514"/>
              <a:gd name="T33" fmla="*/ 422 h 2154"/>
              <a:gd name="T34" fmla="*/ 478 w 1514"/>
              <a:gd name="T35" fmla="*/ 616 h 2154"/>
              <a:gd name="T36" fmla="*/ 436 w 1514"/>
              <a:gd name="T37" fmla="*/ 752 h 2154"/>
              <a:gd name="T38" fmla="*/ 440 w 1514"/>
              <a:gd name="T39" fmla="*/ 892 h 2154"/>
              <a:gd name="T40" fmla="*/ 450 w 1514"/>
              <a:gd name="T41" fmla="*/ 948 h 2154"/>
              <a:gd name="T42" fmla="*/ 402 w 1514"/>
              <a:gd name="T43" fmla="*/ 880 h 2154"/>
              <a:gd name="T44" fmla="*/ 378 w 1514"/>
              <a:gd name="T45" fmla="*/ 800 h 2154"/>
              <a:gd name="T46" fmla="*/ 384 w 1514"/>
              <a:gd name="T47" fmla="*/ 644 h 2154"/>
              <a:gd name="T48" fmla="*/ 436 w 1514"/>
              <a:gd name="T49" fmla="*/ 468 h 2154"/>
              <a:gd name="T50" fmla="*/ 506 w 1514"/>
              <a:gd name="T51" fmla="*/ 328 h 2154"/>
              <a:gd name="T52" fmla="*/ 416 w 1514"/>
              <a:gd name="T53" fmla="*/ 400 h 2154"/>
              <a:gd name="T54" fmla="*/ 310 w 1514"/>
              <a:gd name="T55" fmla="*/ 520 h 2154"/>
              <a:gd name="T56" fmla="*/ 224 w 1514"/>
              <a:gd name="T57" fmla="*/ 664 h 2154"/>
              <a:gd name="T58" fmla="*/ 162 w 1514"/>
              <a:gd name="T59" fmla="*/ 826 h 2154"/>
              <a:gd name="T60" fmla="*/ 130 w 1514"/>
              <a:gd name="T61" fmla="*/ 1000 h 2154"/>
              <a:gd name="T62" fmla="*/ 130 w 1514"/>
              <a:gd name="T63" fmla="*/ 1180 h 2154"/>
              <a:gd name="T64" fmla="*/ 168 w 1514"/>
              <a:gd name="T65" fmla="*/ 1364 h 2154"/>
              <a:gd name="T66" fmla="*/ 250 w 1514"/>
              <a:gd name="T67" fmla="*/ 1542 h 2154"/>
              <a:gd name="T68" fmla="*/ 224 w 1514"/>
              <a:gd name="T69" fmla="*/ 1548 h 2154"/>
              <a:gd name="T70" fmla="*/ 148 w 1514"/>
              <a:gd name="T71" fmla="*/ 1466 h 2154"/>
              <a:gd name="T72" fmla="*/ 82 w 1514"/>
              <a:gd name="T73" fmla="*/ 1344 h 2154"/>
              <a:gd name="T74" fmla="*/ 50 w 1514"/>
              <a:gd name="T75" fmla="*/ 1172 h 2154"/>
              <a:gd name="T76" fmla="*/ 20 w 1514"/>
              <a:gd name="T77" fmla="*/ 1220 h 2154"/>
              <a:gd name="T78" fmla="*/ 0 w 1514"/>
              <a:gd name="T79" fmla="*/ 1412 h 2154"/>
              <a:gd name="T80" fmla="*/ 26 w 1514"/>
              <a:gd name="T81" fmla="*/ 1586 h 2154"/>
              <a:gd name="T82" fmla="*/ 90 w 1514"/>
              <a:gd name="T83" fmla="*/ 1742 h 2154"/>
              <a:gd name="T84" fmla="*/ 182 w 1514"/>
              <a:gd name="T85" fmla="*/ 1874 h 2154"/>
              <a:gd name="T86" fmla="*/ 298 w 1514"/>
              <a:gd name="T87" fmla="*/ 1982 h 2154"/>
              <a:gd name="T88" fmla="*/ 428 w 1514"/>
              <a:gd name="T89" fmla="*/ 2064 h 2154"/>
              <a:gd name="T90" fmla="*/ 564 w 1514"/>
              <a:gd name="T91" fmla="*/ 2116 h 2154"/>
              <a:gd name="T92" fmla="*/ 660 w 1514"/>
              <a:gd name="T93" fmla="*/ 2138 h 2154"/>
              <a:gd name="T94" fmla="*/ 776 w 1514"/>
              <a:gd name="T95" fmla="*/ 2154 h 2154"/>
              <a:gd name="T96" fmla="*/ 890 w 1514"/>
              <a:gd name="T97" fmla="*/ 2146 h 2154"/>
              <a:gd name="T98" fmla="*/ 1000 w 1514"/>
              <a:gd name="T99" fmla="*/ 2118 h 2154"/>
              <a:gd name="T100" fmla="*/ 1104 w 1514"/>
              <a:gd name="T101" fmla="*/ 2070 h 2154"/>
              <a:gd name="T102" fmla="*/ 1268 w 1514"/>
              <a:gd name="T103" fmla="*/ 1946 h 2154"/>
              <a:gd name="T104" fmla="*/ 1412 w 1514"/>
              <a:gd name="T105" fmla="*/ 1746 h 2154"/>
              <a:gd name="T106" fmla="*/ 1482 w 1514"/>
              <a:gd name="T107" fmla="*/ 1566 h 2154"/>
              <a:gd name="T108" fmla="*/ 1508 w 1514"/>
              <a:gd name="T109" fmla="*/ 1434 h 2154"/>
              <a:gd name="T110" fmla="*/ 1514 w 1514"/>
              <a:gd name="T111" fmla="*/ 1292 h 2154"/>
              <a:gd name="T112" fmla="*/ 1500 w 1514"/>
              <a:gd name="T113" fmla="*/ 1146 h 2154"/>
              <a:gd name="T114" fmla="*/ 1462 w 1514"/>
              <a:gd name="T115" fmla="*/ 994 h 2154"/>
              <a:gd name="T116" fmla="*/ 1398 w 1514"/>
              <a:gd name="T117" fmla="*/ 838 h 2154"/>
              <a:gd name="T118" fmla="*/ 1310 w 1514"/>
              <a:gd name="T119" fmla="*/ 680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4" h="2154">
                <a:moveTo>
                  <a:pt x="1254" y="602"/>
                </a:moveTo>
                <a:lnTo>
                  <a:pt x="1254" y="602"/>
                </a:lnTo>
                <a:lnTo>
                  <a:pt x="1266" y="630"/>
                </a:lnTo>
                <a:lnTo>
                  <a:pt x="1276" y="662"/>
                </a:lnTo>
                <a:lnTo>
                  <a:pt x="1284" y="696"/>
                </a:lnTo>
                <a:lnTo>
                  <a:pt x="1292" y="730"/>
                </a:lnTo>
                <a:lnTo>
                  <a:pt x="1296" y="766"/>
                </a:lnTo>
                <a:lnTo>
                  <a:pt x="1300" y="802"/>
                </a:lnTo>
                <a:lnTo>
                  <a:pt x="1302" y="840"/>
                </a:lnTo>
                <a:lnTo>
                  <a:pt x="1300" y="876"/>
                </a:lnTo>
                <a:lnTo>
                  <a:pt x="1298" y="910"/>
                </a:lnTo>
                <a:lnTo>
                  <a:pt x="1294" y="944"/>
                </a:lnTo>
                <a:lnTo>
                  <a:pt x="1286" y="974"/>
                </a:lnTo>
                <a:lnTo>
                  <a:pt x="1278" y="1002"/>
                </a:lnTo>
                <a:lnTo>
                  <a:pt x="1268" y="1028"/>
                </a:lnTo>
                <a:lnTo>
                  <a:pt x="1254" y="1048"/>
                </a:lnTo>
                <a:lnTo>
                  <a:pt x="1248" y="1058"/>
                </a:lnTo>
                <a:lnTo>
                  <a:pt x="1240" y="1066"/>
                </a:lnTo>
                <a:lnTo>
                  <a:pt x="1232" y="1072"/>
                </a:lnTo>
                <a:lnTo>
                  <a:pt x="1222" y="1076"/>
                </a:lnTo>
                <a:lnTo>
                  <a:pt x="1222" y="1076"/>
                </a:lnTo>
                <a:lnTo>
                  <a:pt x="1230" y="1044"/>
                </a:lnTo>
                <a:lnTo>
                  <a:pt x="1236" y="1010"/>
                </a:lnTo>
                <a:lnTo>
                  <a:pt x="1240" y="976"/>
                </a:lnTo>
                <a:lnTo>
                  <a:pt x="1242" y="942"/>
                </a:lnTo>
                <a:lnTo>
                  <a:pt x="1240" y="906"/>
                </a:lnTo>
                <a:lnTo>
                  <a:pt x="1238" y="868"/>
                </a:lnTo>
                <a:lnTo>
                  <a:pt x="1234" y="832"/>
                </a:lnTo>
                <a:lnTo>
                  <a:pt x="1228" y="794"/>
                </a:lnTo>
                <a:lnTo>
                  <a:pt x="1218" y="756"/>
                </a:lnTo>
                <a:lnTo>
                  <a:pt x="1208" y="718"/>
                </a:lnTo>
                <a:lnTo>
                  <a:pt x="1196" y="678"/>
                </a:lnTo>
                <a:lnTo>
                  <a:pt x="1182" y="640"/>
                </a:lnTo>
                <a:lnTo>
                  <a:pt x="1166" y="602"/>
                </a:lnTo>
                <a:lnTo>
                  <a:pt x="1148" y="564"/>
                </a:lnTo>
                <a:lnTo>
                  <a:pt x="1130" y="524"/>
                </a:lnTo>
                <a:lnTo>
                  <a:pt x="1110" y="486"/>
                </a:lnTo>
                <a:lnTo>
                  <a:pt x="1086" y="450"/>
                </a:lnTo>
                <a:lnTo>
                  <a:pt x="1062" y="412"/>
                </a:lnTo>
                <a:lnTo>
                  <a:pt x="1038" y="376"/>
                </a:lnTo>
                <a:lnTo>
                  <a:pt x="1010" y="340"/>
                </a:lnTo>
                <a:lnTo>
                  <a:pt x="982" y="306"/>
                </a:lnTo>
                <a:lnTo>
                  <a:pt x="952" y="272"/>
                </a:lnTo>
                <a:lnTo>
                  <a:pt x="922" y="238"/>
                </a:lnTo>
                <a:lnTo>
                  <a:pt x="890" y="206"/>
                </a:lnTo>
                <a:lnTo>
                  <a:pt x="856" y="176"/>
                </a:lnTo>
                <a:lnTo>
                  <a:pt x="822" y="146"/>
                </a:lnTo>
                <a:lnTo>
                  <a:pt x="786" y="118"/>
                </a:lnTo>
                <a:lnTo>
                  <a:pt x="748" y="90"/>
                </a:lnTo>
                <a:lnTo>
                  <a:pt x="710" y="66"/>
                </a:lnTo>
                <a:lnTo>
                  <a:pt x="670" y="42"/>
                </a:lnTo>
                <a:lnTo>
                  <a:pt x="630" y="20"/>
                </a:lnTo>
                <a:lnTo>
                  <a:pt x="590" y="0"/>
                </a:lnTo>
                <a:lnTo>
                  <a:pt x="590" y="0"/>
                </a:lnTo>
                <a:lnTo>
                  <a:pt x="616" y="22"/>
                </a:lnTo>
                <a:lnTo>
                  <a:pt x="638" y="44"/>
                </a:lnTo>
                <a:lnTo>
                  <a:pt x="654" y="66"/>
                </a:lnTo>
                <a:lnTo>
                  <a:pt x="666" y="90"/>
                </a:lnTo>
                <a:lnTo>
                  <a:pt x="674" y="114"/>
                </a:lnTo>
                <a:lnTo>
                  <a:pt x="678" y="140"/>
                </a:lnTo>
                <a:lnTo>
                  <a:pt x="678" y="164"/>
                </a:lnTo>
                <a:lnTo>
                  <a:pt x="676" y="192"/>
                </a:lnTo>
                <a:lnTo>
                  <a:pt x="670" y="218"/>
                </a:lnTo>
                <a:lnTo>
                  <a:pt x="662" y="246"/>
                </a:lnTo>
                <a:lnTo>
                  <a:pt x="652" y="274"/>
                </a:lnTo>
                <a:lnTo>
                  <a:pt x="640" y="302"/>
                </a:lnTo>
                <a:lnTo>
                  <a:pt x="610" y="362"/>
                </a:lnTo>
                <a:lnTo>
                  <a:pt x="576" y="422"/>
                </a:lnTo>
                <a:lnTo>
                  <a:pt x="542" y="486"/>
                </a:lnTo>
                <a:lnTo>
                  <a:pt x="508" y="550"/>
                </a:lnTo>
                <a:lnTo>
                  <a:pt x="492" y="584"/>
                </a:lnTo>
                <a:lnTo>
                  <a:pt x="478" y="616"/>
                </a:lnTo>
                <a:lnTo>
                  <a:pt x="464" y="650"/>
                </a:lnTo>
                <a:lnTo>
                  <a:pt x="452" y="684"/>
                </a:lnTo>
                <a:lnTo>
                  <a:pt x="444" y="718"/>
                </a:lnTo>
                <a:lnTo>
                  <a:pt x="436" y="752"/>
                </a:lnTo>
                <a:lnTo>
                  <a:pt x="432" y="786"/>
                </a:lnTo>
                <a:lnTo>
                  <a:pt x="432" y="822"/>
                </a:lnTo>
                <a:lnTo>
                  <a:pt x="434" y="856"/>
                </a:lnTo>
                <a:lnTo>
                  <a:pt x="440" y="892"/>
                </a:lnTo>
                <a:lnTo>
                  <a:pt x="450" y="928"/>
                </a:lnTo>
                <a:lnTo>
                  <a:pt x="466" y="962"/>
                </a:lnTo>
                <a:lnTo>
                  <a:pt x="466" y="962"/>
                </a:lnTo>
                <a:lnTo>
                  <a:pt x="450" y="948"/>
                </a:lnTo>
                <a:lnTo>
                  <a:pt x="434" y="932"/>
                </a:lnTo>
                <a:lnTo>
                  <a:pt x="422" y="916"/>
                </a:lnTo>
                <a:lnTo>
                  <a:pt x="412" y="898"/>
                </a:lnTo>
                <a:lnTo>
                  <a:pt x="402" y="880"/>
                </a:lnTo>
                <a:lnTo>
                  <a:pt x="394" y="862"/>
                </a:lnTo>
                <a:lnTo>
                  <a:pt x="388" y="842"/>
                </a:lnTo>
                <a:lnTo>
                  <a:pt x="382" y="822"/>
                </a:lnTo>
                <a:lnTo>
                  <a:pt x="378" y="800"/>
                </a:lnTo>
                <a:lnTo>
                  <a:pt x="376" y="780"/>
                </a:lnTo>
                <a:lnTo>
                  <a:pt x="374" y="736"/>
                </a:lnTo>
                <a:lnTo>
                  <a:pt x="376" y="690"/>
                </a:lnTo>
                <a:lnTo>
                  <a:pt x="384" y="644"/>
                </a:lnTo>
                <a:lnTo>
                  <a:pt x="392" y="598"/>
                </a:lnTo>
                <a:lnTo>
                  <a:pt x="404" y="554"/>
                </a:lnTo>
                <a:lnTo>
                  <a:pt x="420" y="510"/>
                </a:lnTo>
                <a:lnTo>
                  <a:pt x="436" y="468"/>
                </a:lnTo>
                <a:lnTo>
                  <a:pt x="452" y="428"/>
                </a:lnTo>
                <a:lnTo>
                  <a:pt x="470" y="392"/>
                </a:lnTo>
                <a:lnTo>
                  <a:pt x="488" y="358"/>
                </a:lnTo>
                <a:lnTo>
                  <a:pt x="506" y="328"/>
                </a:lnTo>
                <a:lnTo>
                  <a:pt x="506" y="328"/>
                </a:lnTo>
                <a:lnTo>
                  <a:pt x="476" y="350"/>
                </a:lnTo>
                <a:lnTo>
                  <a:pt x="446" y="374"/>
                </a:lnTo>
                <a:lnTo>
                  <a:pt x="416" y="400"/>
                </a:lnTo>
                <a:lnTo>
                  <a:pt x="388" y="428"/>
                </a:lnTo>
                <a:lnTo>
                  <a:pt x="360" y="456"/>
                </a:lnTo>
                <a:lnTo>
                  <a:pt x="334" y="488"/>
                </a:lnTo>
                <a:lnTo>
                  <a:pt x="310" y="520"/>
                </a:lnTo>
                <a:lnTo>
                  <a:pt x="286" y="554"/>
                </a:lnTo>
                <a:lnTo>
                  <a:pt x="264" y="590"/>
                </a:lnTo>
                <a:lnTo>
                  <a:pt x="242" y="626"/>
                </a:lnTo>
                <a:lnTo>
                  <a:pt x="224" y="664"/>
                </a:lnTo>
                <a:lnTo>
                  <a:pt x="206" y="702"/>
                </a:lnTo>
                <a:lnTo>
                  <a:pt x="190" y="742"/>
                </a:lnTo>
                <a:lnTo>
                  <a:pt x="174" y="784"/>
                </a:lnTo>
                <a:lnTo>
                  <a:pt x="162" y="826"/>
                </a:lnTo>
                <a:lnTo>
                  <a:pt x="150" y="868"/>
                </a:lnTo>
                <a:lnTo>
                  <a:pt x="142" y="912"/>
                </a:lnTo>
                <a:lnTo>
                  <a:pt x="134" y="956"/>
                </a:lnTo>
                <a:lnTo>
                  <a:pt x="130" y="1000"/>
                </a:lnTo>
                <a:lnTo>
                  <a:pt x="126" y="1044"/>
                </a:lnTo>
                <a:lnTo>
                  <a:pt x="126" y="1090"/>
                </a:lnTo>
                <a:lnTo>
                  <a:pt x="126" y="1134"/>
                </a:lnTo>
                <a:lnTo>
                  <a:pt x="130" y="1180"/>
                </a:lnTo>
                <a:lnTo>
                  <a:pt x="136" y="1226"/>
                </a:lnTo>
                <a:lnTo>
                  <a:pt x="144" y="1272"/>
                </a:lnTo>
                <a:lnTo>
                  <a:pt x="156" y="1318"/>
                </a:lnTo>
                <a:lnTo>
                  <a:pt x="168" y="1364"/>
                </a:lnTo>
                <a:lnTo>
                  <a:pt x="186" y="1408"/>
                </a:lnTo>
                <a:lnTo>
                  <a:pt x="204" y="1454"/>
                </a:lnTo>
                <a:lnTo>
                  <a:pt x="226" y="1498"/>
                </a:lnTo>
                <a:lnTo>
                  <a:pt x="250" y="1542"/>
                </a:lnTo>
                <a:lnTo>
                  <a:pt x="278" y="1586"/>
                </a:lnTo>
                <a:lnTo>
                  <a:pt x="278" y="1586"/>
                </a:lnTo>
                <a:lnTo>
                  <a:pt x="242" y="1562"/>
                </a:lnTo>
                <a:lnTo>
                  <a:pt x="224" y="1548"/>
                </a:lnTo>
                <a:lnTo>
                  <a:pt x="204" y="1530"/>
                </a:lnTo>
                <a:lnTo>
                  <a:pt x="186" y="1512"/>
                </a:lnTo>
                <a:lnTo>
                  <a:pt x="166" y="1490"/>
                </a:lnTo>
                <a:lnTo>
                  <a:pt x="148" y="1466"/>
                </a:lnTo>
                <a:lnTo>
                  <a:pt x="128" y="1440"/>
                </a:lnTo>
                <a:lnTo>
                  <a:pt x="112" y="1412"/>
                </a:lnTo>
                <a:lnTo>
                  <a:pt x="96" y="1380"/>
                </a:lnTo>
                <a:lnTo>
                  <a:pt x="82" y="1344"/>
                </a:lnTo>
                <a:lnTo>
                  <a:pt x="70" y="1306"/>
                </a:lnTo>
                <a:lnTo>
                  <a:pt x="60" y="1264"/>
                </a:lnTo>
                <a:lnTo>
                  <a:pt x="54" y="1220"/>
                </a:lnTo>
                <a:lnTo>
                  <a:pt x="50" y="1172"/>
                </a:lnTo>
                <a:lnTo>
                  <a:pt x="48" y="1118"/>
                </a:lnTo>
                <a:lnTo>
                  <a:pt x="48" y="1118"/>
                </a:lnTo>
                <a:lnTo>
                  <a:pt x="32" y="1170"/>
                </a:lnTo>
                <a:lnTo>
                  <a:pt x="20" y="1220"/>
                </a:lnTo>
                <a:lnTo>
                  <a:pt x="10" y="1270"/>
                </a:lnTo>
                <a:lnTo>
                  <a:pt x="4" y="1318"/>
                </a:lnTo>
                <a:lnTo>
                  <a:pt x="0" y="1366"/>
                </a:lnTo>
                <a:lnTo>
                  <a:pt x="0" y="1412"/>
                </a:lnTo>
                <a:lnTo>
                  <a:pt x="2" y="1458"/>
                </a:lnTo>
                <a:lnTo>
                  <a:pt x="8" y="1502"/>
                </a:lnTo>
                <a:lnTo>
                  <a:pt x="16" y="1544"/>
                </a:lnTo>
                <a:lnTo>
                  <a:pt x="26" y="1586"/>
                </a:lnTo>
                <a:lnTo>
                  <a:pt x="38" y="1628"/>
                </a:lnTo>
                <a:lnTo>
                  <a:pt x="54" y="1666"/>
                </a:lnTo>
                <a:lnTo>
                  <a:pt x="70" y="1704"/>
                </a:lnTo>
                <a:lnTo>
                  <a:pt x="90" y="1742"/>
                </a:lnTo>
                <a:lnTo>
                  <a:pt x="110" y="1776"/>
                </a:lnTo>
                <a:lnTo>
                  <a:pt x="132" y="1810"/>
                </a:lnTo>
                <a:lnTo>
                  <a:pt x="156" y="1844"/>
                </a:lnTo>
                <a:lnTo>
                  <a:pt x="182" y="1874"/>
                </a:lnTo>
                <a:lnTo>
                  <a:pt x="210" y="1904"/>
                </a:lnTo>
                <a:lnTo>
                  <a:pt x="238" y="1932"/>
                </a:lnTo>
                <a:lnTo>
                  <a:pt x="266" y="1958"/>
                </a:lnTo>
                <a:lnTo>
                  <a:pt x="298" y="1982"/>
                </a:lnTo>
                <a:lnTo>
                  <a:pt x="328" y="2006"/>
                </a:lnTo>
                <a:lnTo>
                  <a:pt x="360" y="2026"/>
                </a:lnTo>
                <a:lnTo>
                  <a:pt x="394" y="2046"/>
                </a:lnTo>
                <a:lnTo>
                  <a:pt x="428" y="2064"/>
                </a:lnTo>
                <a:lnTo>
                  <a:pt x="460" y="2080"/>
                </a:lnTo>
                <a:lnTo>
                  <a:pt x="494" y="2094"/>
                </a:lnTo>
                <a:lnTo>
                  <a:pt x="530" y="2106"/>
                </a:lnTo>
                <a:lnTo>
                  <a:pt x="564" y="2116"/>
                </a:lnTo>
                <a:lnTo>
                  <a:pt x="598" y="2124"/>
                </a:lnTo>
                <a:lnTo>
                  <a:pt x="632" y="2130"/>
                </a:lnTo>
                <a:lnTo>
                  <a:pt x="632" y="2130"/>
                </a:lnTo>
                <a:lnTo>
                  <a:pt x="660" y="2138"/>
                </a:lnTo>
                <a:lnTo>
                  <a:pt x="690" y="2144"/>
                </a:lnTo>
                <a:lnTo>
                  <a:pt x="720" y="2148"/>
                </a:lnTo>
                <a:lnTo>
                  <a:pt x="748" y="2152"/>
                </a:lnTo>
                <a:lnTo>
                  <a:pt x="776" y="2154"/>
                </a:lnTo>
                <a:lnTo>
                  <a:pt x="806" y="2154"/>
                </a:lnTo>
                <a:lnTo>
                  <a:pt x="834" y="2152"/>
                </a:lnTo>
                <a:lnTo>
                  <a:pt x="862" y="2150"/>
                </a:lnTo>
                <a:lnTo>
                  <a:pt x="890" y="2146"/>
                </a:lnTo>
                <a:lnTo>
                  <a:pt x="918" y="2140"/>
                </a:lnTo>
                <a:lnTo>
                  <a:pt x="946" y="2134"/>
                </a:lnTo>
                <a:lnTo>
                  <a:pt x="974" y="2126"/>
                </a:lnTo>
                <a:lnTo>
                  <a:pt x="1000" y="2118"/>
                </a:lnTo>
                <a:lnTo>
                  <a:pt x="1028" y="2108"/>
                </a:lnTo>
                <a:lnTo>
                  <a:pt x="1054" y="2096"/>
                </a:lnTo>
                <a:lnTo>
                  <a:pt x="1080" y="2084"/>
                </a:lnTo>
                <a:lnTo>
                  <a:pt x="1104" y="2070"/>
                </a:lnTo>
                <a:lnTo>
                  <a:pt x="1130" y="2056"/>
                </a:lnTo>
                <a:lnTo>
                  <a:pt x="1178" y="2022"/>
                </a:lnTo>
                <a:lnTo>
                  <a:pt x="1224" y="1986"/>
                </a:lnTo>
                <a:lnTo>
                  <a:pt x="1268" y="1946"/>
                </a:lnTo>
                <a:lnTo>
                  <a:pt x="1308" y="1900"/>
                </a:lnTo>
                <a:lnTo>
                  <a:pt x="1346" y="1852"/>
                </a:lnTo>
                <a:lnTo>
                  <a:pt x="1380" y="1802"/>
                </a:lnTo>
                <a:lnTo>
                  <a:pt x="1412" y="1746"/>
                </a:lnTo>
                <a:lnTo>
                  <a:pt x="1438" y="1690"/>
                </a:lnTo>
                <a:lnTo>
                  <a:pt x="1462" y="1630"/>
                </a:lnTo>
                <a:lnTo>
                  <a:pt x="1472" y="1598"/>
                </a:lnTo>
                <a:lnTo>
                  <a:pt x="1482" y="1566"/>
                </a:lnTo>
                <a:lnTo>
                  <a:pt x="1490" y="1534"/>
                </a:lnTo>
                <a:lnTo>
                  <a:pt x="1498" y="1500"/>
                </a:lnTo>
                <a:lnTo>
                  <a:pt x="1502" y="1468"/>
                </a:lnTo>
                <a:lnTo>
                  <a:pt x="1508" y="1434"/>
                </a:lnTo>
                <a:lnTo>
                  <a:pt x="1512" y="1398"/>
                </a:lnTo>
                <a:lnTo>
                  <a:pt x="1514" y="1364"/>
                </a:lnTo>
                <a:lnTo>
                  <a:pt x="1514" y="1328"/>
                </a:lnTo>
                <a:lnTo>
                  <a:pt x="1514" y="1292"/>
                </a:lnTo>
                <a:lnTo>
                  <a:pt x="1512" y="1256"/>
                </a:lnTo>
                <a:lnTo>
                  <a:pt x="1510" y="1220"/>
                </a:lnTo>
                <a:lnTo>
                  <a:pt x="1506" y="1182"/>
                </a:lnTo>
                <a:lnTo>
                  <a:pt x="1500" y="1146"/>
                </a:lnTo>
                <a:lnTo>
                  <a:pt x="1492" y="1108"/>
                </a:lnTo>
                <a:lnTo>
                  <a:pt x="1484" y="1070"/>
                </a:lnTo>
                <a:lnTo>
                  <a:pt x="1474" y="1032"/>
                </a:lnTo>
                <a:lnTo>
                  <a:pt x="1462" y="994"/>
                </a:lnTo>
                <a:lnTo>
                  <a:pt x="1448" y="954"/>
                </a:lnTo>
                <a:lnTo>
                  <a:pt x="1434" y="916"/>
                </a:lnTo>
                <a:lnTo>
                  <a:pt x="1416" y="878"/>
                </a:lnTo>
                <a:lnTo>
                  <a:pt x="1398" y="838"/>
                </a:lnTo>
                <a:lnTo>
                  <a:pt x="1380" y="798"/>
                </a:lnTo>
                <a:lnTo>
                  <a:pt x="1358" y="760"/>
                </a:lnTo>
                <a:lnTo>
                  <a:pt x="1334" y="720"/>
                </a:lnTo>
                <a:lnTo>
                  <a:pt x="1310" y="680"/>
                </a:lnTo>
                <a:lnTo>
                  <a:pt x="1282" y="642"/>
                </a:lnTo>
                <a:lnTo>
                  <a:pt x="1254" y="602"/>
                </a:lnTo>
                <a:lnTo>
                  <a:pt x="1254" y="6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881096" y="1180844"/>
            <a:ext cx="1460282" cy="2077574"/>
          </a:xfrm>
          <a:custGeom>
            <a:avLst/>
            <a:gdLst>
              <a:gd name="T0" fmla="*/ 1276 w 1514"/>
              <a:gd name="T1" fmla="*/ 662 h 2154"/>
              <a:gd name="T2" fmla="*/ 1300 w 1514"/>
              <a:gd name="T3" fmla="*/ 802 h 2154"/>
              <a:gd name="T4" fmla="*/ 1294 w 1514"/>
              <a:gd name="T5" fmla="*/ 944 h 2154"/>
              <a:gd name="T6" fmla="*/ 1254 w 1514"/>
              <a:gd name="T7" fmla="*/ 1048 h 2154"/>
              <a:gd name="T8" fmla="*/ 1222 w 1514"/>
              <a:gd name="T9" fmla="*/ 1076 h 2154"/>
              <a:gd name="T10" fmla="*/ 1240 w 1514"/>
              <a:gd name="T11" fmla="*/ 976 h 2154"/>
              <a:gd name="T12" fmla="*/ 1234 w 1514"/>
              <a:gd name="T13" fmla="*/ 832 h 2154"/>
              <a:gd name="T14" fmla="*/ 1196 w 1514"/>
              <a:gd name="T15" fmla="*/ 678 h 2154"/>
              <a:gd name="T16" fmla="*/ 1130 w 1514"/>
              <a:gd name="T17" fmla="*/ 524 h 2154"/>
              <a:gd name="T18" fmla="*/ 1038 w 1514"/>
              <a:gd name="T19" fmla="*/ 376 h 2154"/>
              <a:gd name="T20" fmla="*/ 922 w 1514"/>
              <a:gd name="T21" fmla="*/ 238 h 2154"/>
              <a:gd name="T22" fmla="*/ 786 w 1514"/>
              <a:gd name="T23" fmla="*/ 118 h 2154"/>
              <a:gd name="T24" fmla="*/ 630 w 1514"/>
              <a:gd name="T25" fmla="*/ 20 h 2154"/>
              <a:gd name="T26" fmla="*/ 638 w 1514"/>
              <a:gd name="T27" fmla="*/ 44 h 2154"/>
              <a:gd name="T28" fmla="*/ 678 w 1514"/>
              <a:gd name="T29" fmla="*/ 140 h 2154"/>
              <a:gd name="T30" fmla="*/ 662 w 1514"/>
              <a:gd name="T31" fmla="*/ 246 h 2154"/>
              <a:gd name="T32" fmla="*/ 576 w 1514"/>
              <a:gd name="T33" fmla="*/ 422 h 2154"/>
              <a:gd name="T34" fmla="*/ 478 w 1514"/>
              <a:gd name="T35" fmla="*/ 616 h 2154"/>
              <a:gd name="T36" fmla="*/ 436 w 1514"/>
              <a:gd name="T37" fmla="*/ 752 h 2154"/>
              <a:gd name="T38" fmla="*/ 440 w 1514"/>
              <a:gd name="T39" fmla="*/ 892 h 2154"/>
              <a:gd name="T40" fmla="*/ 450 w 1514"/>
              <a:gd name="T41" fmla="*/ 948 h 2154"/>
              <a:gd name="T42" fmla="*/ 402 w 1514"/>
              <a:gd name="T43" fmla="*/ 880 h 2154"/>
              <a:gd name="T44" fmla="*/ 378 w 1514"/>
              <a:gd name="T45" fmla="*/ 800 h 2154"/>
              <a:gd name="T46" fmla="*/ 384 w 1514"/>
              <a:gd name="T47" fmla="*/ 644 h 2154"/>
              <a:gd name="T48" fmla="*/ 436 w 1514"/>
              <a:gd name="T49" fmla="*/ 468 h 2154"/>
              <a:gd name="T50" fmla="*/ 506 w 1514"/>
              <a:gd name="T51" fmla="*/ 328 h 2154"/>
              <a:gd name="T52" fmla="*/ 416 w 1514"/>
              <a:gd name="T53" fmla="*/ 400 h 2154"/>
              <a:gd name="T54" fmla="*/ 310 w 1514"/>
              <a:gd name="T55" fmla="*/ 520 h 2154"/>
              <a:gd name="T56" fmla="*/ 224 w 1514"/>
              <a:gd name="T57" fmla="*/ 664 h 2154"/>
              <a:gd name="T58" fmla="*/ 162 w 1514"/>
              <a:gd name="T59" fmla="*/ 826 h 2154"/>
              <a:gd name="T60" fmla="*/ 130 w 1514"/>
              <a:gd name="T61" fmla="*/ 1000 h 2154"/>
              <a:gd name="T62" fmla="*/ 130 w 1514"/>
              <a:gd name="T63" fmla="*/ 1180 h 2154"/>
              <a:gd name="T64" fmla="*/ 168 w 1514"/>
              <a:gd name="T65" fmla="*/ 1364 h 2154"/>
              <a:gd name="T66" fmla="*/ 250 w 1514"/>
              <a:gd name="T67" fmla="*/ 1542 h 2154"/>
              <a:gd name="T68" fmla="*/ 224 w 1514"/>
              <a:gd name="T69" fmla="*/ 1548 h 2154"/>
              <a:gd name="T70" fmla="*/ 148 w 1514"/>
              <a:gd name="T71" fmla="*/ 1466 h 2154"/>
              <a:gd name="T72" fmla="*/ 82 w 1514"/>
              <a:gd name="T73" fmla="*/ 1344 h 2154"/>
              <a:gd name="T74" fmla="*/ 50 w 1514"/>
              <a:gd name="T75" fmla="*/ 1172 h 2154"/>
              <a:gd name="T76" fmla="*/ 20 w 1514"/>
              <a:gd name="T77" fmla="*/ 1220 h 2154"/>
              <a:gd name="T78" fmla="*/ 0 w 1514"/>
              <a:gd name="T79" fmla="*/ 1412 h 2154"/>
              <a:gd name="T80" fmla="*/ 26 w 1514"/>
              <a:gd name="T81" fmla="*/ 1586 h 2154"/>
              <a:gd name="T82" fmla="*/ 90 w 1514"/>
              <a:gd name="T83" fmla="*/ 1742 h 2154"/>
              <a:gd name="T84" fmla="*/ 182 w 1514"/>
              <a:gd name="T85" fmla="*/ 1874 h 2154"/>
              <a:gd name="T86" fmla="*/ 298 w 1514"/>
              <a:gd name="T87" fmla="*/ 1982 h 2154"/>
              <a:gd name="T88" fmla="*/ 428 w 1514"/>
              <a:gd name="T89" fmla="*/ 2064 h 2154"/>
              <a:gd name="T90" fmla="*/ 564 w 1514"/>
              <a:gd name="T91" fmla="*/ 2116 h 2154"/>
              <a:gd name="T92" fmla="*/ 660 w 1514"/>
              <a:gd name="T93" fmla="*/ 2138 h 2154"/>
              <a:gd name="T94" fmla="*/ 776 w 1514"/>
              <a:gd name="T95" fmla="*/ 2154 h 2154"/>
              <a:gd name="T96" fmla="*/ 890 w 1514"/>
              <a:gd name="T97" fmla="*/ 2146 h 2154"/>
              <a:gd name="T98" fmla="*/ 1000 w 1514"/>
              <a:gd name="T99" fmla="*/ 2118 h 2154"/>
              <a:gd name="T100" fmla="*/ 1104 w 1514"/>
              <a:gd name="T101" fmla="*/ 2070 h 2154"/>
              <a:gd name="T102" fmla="*/ 1268 w 1514"/>
              <a:gd name="T103" fmla="*/ 1946 h 2154"/>
              <a:gd name="T104" fmla="*/ 1412 w 1514"/>
              <a:gd name="T105" fmla="*/ 1746 h 2154"/>
              <a:gd name="T106" fmla="*/ 1482 w 1514"/>
              <a:gd name="T107" fmla="*/ 1566 h 2154"/>
              <a:gd name="T108" fmla="*/ 1508 w 1514"/>
              <a:gd name="T109" fmla="*/ 1434 h 2154"/>
              <a:gd name="T110" fmla="*/ 1514 w 1514"/>
              <a:gd name="T111" fmla="*/ 1292 h 2154"/>
              <a:gd name="T112" fmla="*/ 1500 w 1514"/>
              <a:gd name="T113" fmla="*/ 1146 h 2154"/>
              <a:gd name="T114" fmla="*/ 1462 w 1514"/>
              <a:gd name="T115" fmla="*/ 994 h 2154"/>
              <a:gd name="T116" fmla="*/ 1398 w 1514"/>
              <a:gd name="T117" fmla="*/ 838 h 2154"/>
              <a:gd name="T118" fmla="*/ 1310 w 1514"/>
              <a:gd name="T119" fmla="*/ 680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4" h="2154">
                <a:moveTo>
                  <a:pt x="1254" y="602"/>
                </a:moveTo>
                <a:lnTo>
                  <a:pt x="1254" y="602"/>
                </a:lnTo>
                <a:lnTo>
                  <a:pt x="1266" y="630"/>
                </a:lnTo>
                <a:lnTo>
                  <a:pt x="1276" y="662"/>
                </a:lnTo>
                <a:lnTo>
                  <a:pt x="1284" y="696"/>
                </a:lnTo>
                <a:lnTo>
                  <a:pt x="1292" y="730"/>
                </a:lnTo>
                <a:lnTo>
                  <a:pt x="1296" y="766"/>
                </a:lnTo>
                <a:lnTo>
                  <a:pt x="1300" y="802"/>
                </a:lnTo>
                <a:lnTo>
                  <a:pt x="1302" y="840"/>
                </a:lnTo>
                <a:lnTo>
                  <a:pt x="1300" y="876"/>
                </a:lnTo>
                <a:lnTo>
                  <a:pt x="1298" y="910"/>
                </a:lnTo>
                <a:lnTo>
                  <a:pt x="1294" y="944"/>
                </a:lnTo>
                <a:lnTo>
                  <a:pt x="1286" y="974"/>
                </a:lnTo>
                <a:lnTo>
                  <a:pt x="1278" y="1002"/>
                </a:lnTo>
                <a:lnTo>
                  <a:pt x="1268" y="1028"/>
                </a:lnTo>
                <a:lnTo>
                  <a:pt x="1254" y="1048"/>
                </a:lnTo>
                <a:lnTo>
                  <a:pt x="1248" y="1058"/>
                </a:lnTo>
                <a:lnTo>
                  <a:pt x="1240" y="1066"/>
                </a:lnTo>
                <a:lnTo>
                  <a:pt x="1232" y="1072"/>
                </a:lnTo>
                <a:lnTo>
                  <a:pt x="1222" y="1076"/>
                </a:lnTo>
                <a:lnTo>
                  <a:pt x="1222" y="1076"/>
                </a:lnTo>
                <a:lnTo>
                  <a:pt x="1230" y="1044"/>
                </a:lnTo>
                <a:lnTo>
                  <a:pt x="1236" y="1010"/>
                </a:lnTo>
                <a:lnTo>
                  <a:pt x="1240" y="976"/>
                </a:lnTo>
                <a:lnTo>
                  <a:pt x="1242" y="942"/>
                </a:lnTo>
                <a:lnTo>
                  <a:pt x="1240" y="906"/>
                </a:lnTo>
                <a:lnTo>
                  <a:pt x="1238" y="868"/>
                </a:lnTo>
                <a:lnTo>
                  <a:pt x="1234" y="832"/>
                </a:lnTo>
                <a:lnTo>
                  <a:pt x="1228" y="794"/>
                </a:lnTo>
                <a:lnTo>
                  <a:pt x="1218" y="756"/>
                </a:lnTo>
                <a:lnTo>
                  <a:pt x="1208" y="718"/>
                </a:lnTo>
                <a:lnTo>
                  <a:pt x="1196" y="678"/>
                </a:lnTo>
                <a:lnTo>
                  <a:pt x="1182" y="640"/>
                </a:lnTo>
                <a:lnTo>
                  <a:pt x="1166" y="602"/>
                </a:lnTo>
                <a:lnTo>
                  <a:pt x="1148" y="564"/>
                </a:lnTo>
                <a:lnTo>
                  <a:pt x="1130" y="524"/>
                </a:lnTo>
                <a:lnTo>
                  <a:pt x="1110" y="486"/>
                </a:lnTo>
                <a:lnTo>
                  <a:pt x="1086" y="450"/>
                </a:lnTo>
                <a:lnTo>
                  <a:pt x="1062" y="412"/>
                </a:lnTo>
                <a:lnTo>
                  <a:pt x="1038" y="376"/>
                </a:lnTo>
                <a:lnTo>
                  <a:pt x="1010" y="340"/>
                </a:lnTo>
                <a:lnTo>
                  <a:pt x="982" y="306"/>
                </a:lnTo>
                <a:lnTo>
                  <a:pt x="952" y="272"/>
                </a:lnTo>
                <a:lnTo>
                  <a:pt x="922" y="238"/>
                </a:lnTo>
                <a:lnTo>
                  <a:pt x="890" y="206"/>
                </a:lnTo>
                <a:lnTo>
                  <a:pt x="856" y="176"/>
                </a:lnTo>
                <a:lnTo>
                  <a:pt x="822" y="146"/>
                </a:lnTo>
                <a:lnTo>
                  <a:pt x="786" y="118"/>
                </a:lnTo>
                <a:lnTo>
                  <a:pt x="748" y="90"/>
                </a:lnTo>
                <a:lnTo>
                  <a:pt x="710" y="66"/>
                </a:lnTo>
                <a:lnTo>
                  <a:pt x="670" y="42"/>
                </a:lnTo>
                <a:lnTo>
                  <a:pt x="630" y="20"/>
                </a:lnTo>
                <a:lnTo>
                  <a:pt x="590" y="0"/>
                </a:lnTo>
                <a:lnTo>
                  <a:pt x="590" y="0"/>
                </a:lnTo>
                <a:lnTo>
                  <a:pt x="616" y="22"/>
                </a:lnTo>
                <a:lnTo>
                  <a:pt x="638" y="44"/>
                </a:lnTo>
                <a:lnTo>
                  <a:pt x="654" y="66"/>
                </a:lnTo>
                <a:lnTo>
                  <a:pt x="666" y="90"/>
                </a:lnTo>
                <a:lnTo>
                  <a:pt x="674" y="114"/>
                </a:lnTo>
                <a:lnTo>
                  <a:pt x="678" y="140"/>
                </a:lnTo>
                <a:lnTo>
                  <a:pt x="678" y="164"/>
                </a:lnTo>
                <a:lnTo>
                  <a:pt x="676" y="192"/>
                </a:lnTo>
                <a:lnTo>
                  <a:pt x="670" y="218"/>
                </a:lnTo>
                <a:lnTo>
                  <a:pt x="662" y="246"/>
                </a:lnTo>
                <a:lnTo>
                  <a:pt x="652" y="274"/>
                </a:lnTo>
                <a:lnTo>
                  <a:pt x="640" y="302"/>
                </a:lnTo>
                <a:lnTo>
                  <a:pt x="610" y="362"/>
                </a:lnTo>
                <a:lnTo>
                  <a:pt x="576" y="422"/>
                </a:lnTo>
                <a:lnTo>
                  <a:pt x="542" y="486"/>
                </a:lnTo>
                <a:lnTo>
                  <a:pt x="508" y="550"/>
                </a:lnTo>
                <a:lnTo>
                  <a:pt x="492" y="584"/>
                </a:lnTo>
                <a:lnTo>
                  <a:pt x="478" y="616"/>
                </a:lnTo>
                <a:lnTo>
                  <a:pt x="464" y="650"/>
                </a:lnTo>
                <a:lnTo>
                  <a:pt x="452" y="684"/>
                </a:lnTo>
                <a:lnTo>
                  <a:pt x="444" y="718"/>
                </a:lnTo>
                <a:lnTo>
                  <a:pt x="436" y="752"/>
                </a:lnTo>
                <a:lnTo>
                  <a:pt x="432" y="786"/>
                </a:lnTo>
                <a:lnTo>
                  <a:pt x="432" y="822"/>
                </a:lnTo>
                <a:lnTo>
                  <a:pt x="434" y="856"/>
                </a:lnTo>
                <a:lnTo>
                  <a:pt x="440" y="892"/>
                </a:lnTo>
                <a:lnTo>
                  <a:pt x="450" y="928"/>
                </a:lnTo>
                <a:lnTo>
                  <a:pt x="466" y="962"/>
                </a:lnTo>
                <a:lnTo>
                  <a:pt x="466" y="962"/>
                </a:lnTo>
                <a:lnTo>
                  <a:pt x="450" y="948"/>
                </a:lnTo>
                <a:lnTo>
                  <a:pt x="434" y="932"/>
                </a:lnTo>
                <a:lnTo>
                  <a:pt x="422" y="916"/>
                </a:lnTo>
                <a:lnTo>
                  <a:pt x="412" y="898"/>
                </a:lnTo>
                <a:lnTo>
                  <a:pt x="402" y="880"/>
                </a:lnTo>
                <a:lnTo>
                  <a:pt x="394" y="862"/>
                </a:lnTo>
                <a:lnTo>
                  <a:pt x="388" y="842"/>
                </a:lnTo>
                <a:lnTo>
                  <a:pt x="382" y="822"/>
                </a:lnTo>
                <a:lnTo>
                  <a:pt x="378" y="800"/>
                </a:lnTo>
                <a:lnTo>
                  <a:pt x="376" y="780"/>
                </a:lnTo>
                <a:lnTo>
                  <a:pt x="374" y="736"/>
                </a:lnTo>
                <a:lnTo>
                  <a:pt x="376" y="690"/>
                </a:lnTo>
                <a:lnTo>
                  <a:pt x="384" y="644"/>
                </a:lnTo>
                <a:lnTo>
                  <a:pt x="392" y="598"/>
                </a:lnTo>
                <a:lnTo>
                  <a:pt x="404" y="554"/>
                </a:lnTo>
                <a:lnTo>
                  <a:pt x="420" y="510"/>
                </a:lnTo>
                <a:lnTo>
                  <a:pt x="436" y="468"/>
                </a:lnTo>
                <a:lnTo>
                  <a:pt x="452" y="428"/>
                </a:lnTo>
                <a:lnTo>
                  <a:pt x="470" y="392"/>
                </a:lnTo>
                <a:lnTo>
                  <a:pt x="488" y="358"/>
                </a:lnTo>
                <a:lnTo>
                  <a:pt x="506" y="328"/>
                </a:lnTo>
                <a:lnTo>
                  <a:pt x="506" y="328"/>
                </a:lnTo>
                <a:lnTo>
                  <a:pt x="476" y="350"/>
                </a:lnTo>
                <a:lnTo>
                  <a:pt x="446" y="374"/>
                </a:lnTo>
                <a:lnTo>
                  <a:pt x="416" y="400"/>
                </a:lnTo>
                <a:lnTo>
                  <a:pt x="388" y="428"/>
                </a:lnTo>
                <a:lnTo>
                  <a:pt x="360" y="456"/>
                </a:lnTo>
                <a:lnTo>
                  <a:pt x="334" y="488"/>
                </a:lnTo>
                <a:lnTo>
                  <a:pt x="310" y="520"/>
                </a:lnTo>
                <a:lnTo>
                  <a:pt x="286" y="554"/>
                </a:lnTo>
                <a:lnTo>
                  <a:pt x="264" y="590"/>
                </a:lnTo>
                <a:lnTo>
                  <a:pt x="242" y="626"/>
                </a:lnTo>
                <a:lnTo>
                  <a:pt x="224" y="664"/>
                </a:lnTo>
                <a:lnTo>
                  <a:pt x="206" y="702"/>
                </a:lnTo>
                <a:lnTo>
                  <a:pt x="190" y="742"/>
                </a:lnTo>
                <a:lnTo>
                  <a:pt x="174" y="784"/>
                </a:lnTo>
                <a:lnTo>
                  <a:pt x="162" y="826"/>
                </a:lnTo>
                <a:lnTo>
                  <a:pt x="150" y="868"/>
                </a:lnTo>
                <a:lnTo>
                  <a:pt x="142" y="912"/>
                </a:lnTo>
                <a:lnTo>
                  <a:pt x="134" y="956"/>
                </a:lnTo>
                <a:lnTo>
                  <a:pt x="130" y="1000"/>
                </a:lnTo>
                <a:lnTo>
                  <a:pt x="126" y="1044"/>
                </a:lnTo>
                <a:lnTo>
                  <a:pt x="126" y="1090"/>
                </a:lnTo>
                <a:lnTo>
                  <a:pt x="126" y="1134"/>
                </a:lnTo>
                <a:lnTo>
                  <a:pt x="130" y="1180"/>
                </a:lnTo>
                <a:lnTo>
                  <a:pt x="136" y="1226"/>
                </a:lnTo>
                <a:lnTo>
                  <a:pt x="144" y="1272"/>
                </a:lnTo>
                <a:lnTo>
                  <a:pt x="156" y="1318"/>
                </a:lnTo>
                <a:lnTo>
                  <a:pt x="168" y="1364"/>
                </a:lnTo>
                <a:lnTo>
                  <a:pt x="186" y="1408"/>
                </a:lnTo>
                <a:lnTo>
                  <a:pt x="204" y="1454"/>
                </a:lnTo>
                <a:lnTo>
                  <a:pt x="226" y="1498"/>
                </a:lnTo>
                <a:lnTo>
                  <a:pt x="250" y="1542"/>
                </a:lnTo>
                <a:lnTo>
                  <a:pt x="278" y="1586"/>
                </a:lnTo>
                <a:lnTo>
                  <a:pt x="278" y="1586"/>
                </a:lnTo>
                <a:lnTo>
                  <a:pt x="242" y="1562"/>
                </a:lnTo>
                <a:lnTo>
                  <a:pt x="224" y="1548"/>
                </a:lnTo>
                <a:lnTo>
                  <a:pt x="204" y="1530"/>
                </a:lnTo>
                <a:lnTo>
                  <a:pt x="186" y="1512"/>
                </a:lnTo>
                <a:lnTo>
                  <a:pt x="166" y="1490"/>
                </a:lnTo>
                <a:lnTo>
                  <a:pt x="148" y="1466"/>
                </a:lnTo>
                <a:lnTo>
                  <a:pt x="128" y="1440"/>
                </a:lnTo>
                <a:lnTo>
                  <a:pt x="112" y="1412"/>
                </a:lnTo>
                <a:lnTo>
                  <a:pt x="96" y="1380"/>
                </a:lnTo>
                <a:lnTo>
                  <a:pt x="82" y="1344"/>
                </a:lnTo>
                <a:lnTo>
                  <a:pt x="70" y="1306"/>
                </a:lnTo>
                <a:lnTo>
                  <a:pt x="60" y="1264"/>
                </a:lnTo>
                <a:lnTo>
                  <a:pt x="54" y="1220"/>
                </a:lnTo>
                <a:lnTo>
                  <a:pt x="50" y="1172"/>
                </a:lnTo>
                <a:lnTo>
                  <a:pt x="48" y="1118"/>
                </a:lnTo>
                <a:lnTo>
                  <a:pt x="48" y="1118"/>
                </a:lnTo>
                <a:lnTo>
                  <a:pt x="32" y="1170"/>
                </a:lnTo>
                <a:lnTo>
                  <a:pt x="20" y="1220"/>
                </a:lnTo>
                <a:lnTo>
                  <a:pt x="10" y="1270"/>
                </a:lnTo>
                <a:lnTo>
                  <a:pt x="4" y="1318"/>
                </a:lnTo>
                <a:lnTo>
                  <a:pt x="0" y="1366"/>
                </a:lnTo>
                <a:lnTo>
                  <a:pt x="0" y="1412"/>
                </a:lnTo>
                <a:lnTo>
                  <a:pt x="2" y="1458"/>
                </a:lnTo>
                <a:lnTo>
                  <a:pt x="8" y="1502"/>
                </a:lnTo>
                <a:lnTo>
                  <a:pt x="16" y="1544"/>
                </a:lnTo>
                <a:lnTo>
                  <a:pt x="26" y="1586"/>
                </a:lnTo>
                <a:lnTo>
                  <a:pt x="38" y="1628"/>
                </a:lnTo>
                <a:lnTo>
                  <a:pt x="54" y="1666"/>
                </a:lnTo>
                <a:lnTo>
                  <a:pt x="70" y="1704"/>
                </a:lnTo>
                <a:lnTo>
                  <a:pt x="90" y="1742"/>
                </a:lnTo>
                <a:lnTo>
                  <a:pt x="110" y="1776"/>
                </a:lnTo>
                <a:lnTo>
                  <a:pt x="132" y="1810"/>
                </a:lnTo>
                <a:lnTo>
                  <a:pt x="156" y="1844"/>
                </a:lnTo>
                <a:lnTo>
                  <a:pt x="182" y="1874"/>
                </a:lnTo>
                <a:lnTo>
                  <a:pt x="210" y="1904"/>
                </a:lnTo>
                <a:lnTo>
                  <a:pt x="238" y="1932"/>
                </a:lnTo>
                <a:lnTo>
                  <a:pt x="266" y="1958"/>
                </a:lnTo>
                <a:lnTo>
                  <a:pt x="298" y="1982"/>
                </a:lnTo>
                <a:lnTo>
                  <a:pt x="328" y="2006"/>
                </a:lnTo>
                <a:lnTo>
                  <a:pt x="360" y="2026"/>
                </a:lnTo>
                <a:lnTo>
                  <a:pt x="394" y="2046"/>
                </a:lnTo>
                <a:lnTo>
                  <a:pt x="428" y="2064"/>
                </a:lnTo>
                <a:lnTo>
                  <a:pt x="460" y="2080"/>
                </a:lnTo>
                <a:lnTo>
                  <a:pt x="494" y="2094"/>
                </a:lnTo>
                <a:lnTo>
                  <a:pt x="530" y="2106"/>
                </a:lnTo>
                <a:lnTo>
                  <a:pt x="564" y="2116"/>
                </a:lnTo>
                <a:lnTo>
                  <a:pt x="598" y="2124"/>
                </a:lnTo>
                <a:lnTo>
                  <a:pt x="632" y="2130"/>
                </a:lnTo>
                <a:lnTo>
                  <a:pt x="632" y="2130"/>
                </a:lnTo>
                <a:lnTo>
                  <a:pt x="660" y="2138"/>
                </a:lnTo>
                <a:lnTo>
                  <a:pt x="690" y="2144"/>
                </a:lnTo>
                <a:lnTo>
                  <a:pt x="720" y="2148"/>
                </a:lnTo>
                <a:lnTo>
                  <a:pt x="748" y="2152"/>
                </a:lnTo>
                <a:lnTo>
                  <a:pt x="776" y="2154"/>
                </a:lnTo>
                <a:lnTo>
                  <a:pt x="806" y="2154"/>
                </a:lnTo>
                <a:lnTo>
                  <a:pt x="834" y="2152"/>
                </a:lnTo>
                <a:lnTo>
                  <a:pt x="862" y="2150"/>
                </a:lnTo>
                <a:lnTo>
                  <a:pt x="890" y="2146"/>
                </a:lnTo>
                <a:lnTo>
                  <a:pt x="918" y="2140"/>
                </a:lnTo>
                <a:lnTo>
                  <a:pt x="946" y="2134"/>
                </a:lnTo>
                <a:lnTo>
                  <a:pt x="974" y="2126"/>
                </a:lnTo>
                <a:lnTo>
                  <a:pt x="1000" y="2118"/>
                </a:lnTo>
                <a:lnTo>
                  <a:pt x="1028" y="2108"/>
                </a:lnTo>
                <a:lnTo>
                  <a:pt x="1054" y="2096"/>
                </a:lnTo>
                <a:lnTo>
                  <a:pt x="1080" y="2084"/>
                </a:lnTo>
                <a:lnTo>
                  <a:pt x="1104" y="2070"/>
                </a:lnTo>
                <a:lnTo>
                  <a:pt x="1130" y="2056"/>
                </a:lnTo>
                <a:lnTo>
                  <a:pt x="1178" y="2022"/>
                </a:lnTo>
                <a:lnTo>
                  <a:pt x="1224" y="1986"/>
                </a:lnTo>
                <a:lnTo>
                  <a:pt x="1268" y="1946"/>
                </a:lnTo>
                <a:lnTo>
                  <a:pt x="1308" y="1900"/>
                </a:lnTo>
                <a:lnTo>
                  <a:pt x="1346" y="1852"/>
                </a:lnTo>
                <a:lnTo>
                  <a:pt x="1380" y="1802"/>
                </a:lnTo>
                <a:lnTo>
                  <a:pt x="1412" y="1746"/>
                </a:lnTo>
                <a:lnTo>
                  <a:pt x="1438" y="1690"/>
                </a:lnTo>
                <a:lnTo>
                  <a:pt x="1462" y="1630"/>
                </a:lnTo>
                <a:lnTo>
                  <a:pt x="1472" y="1598"/>
                </a:lnTo>
                <a:lnTo>
                  <a:pt x="1482" y="1566"/>
                </a:lnTo>
                <a:lnTo>
                  <a:pt x="1490" y="1534"/>
                </a:lnTo>
                <a:lnTo>
                  <a:pt x="1498" y="1500"/>
                </a:lnTo>
                <a:lnTo>
                  <a:pt x="1502" y="1468"/>
                </a:lnTo>
                <a:lnTo>
                  <a:pt x="1508" y="1434"/>
                </a:lnTo>
                <a:lnTo>
                  <a:pt x="1512" y="1398"/>
                </a:lnTo>
                <a:lnTo>
                  <a:pt x="1514" y="1364"/>
                </a:lnTo>
                <a:lnTo>
                  <a:pt x="1514" y="1328"/>
                </a:lnTo>
                <a:lnTo>
                  <a:pt x="1514" y="1292"/>
                </a:lnTo>
                <a:lnTo>
                  <a:pt x="1512" y="1256"/>
                </a:lnTo>
                <a:lnTo>
                  <a:pt x="1510" y="1220"/>
                </a:lnTo>
                <a:lnTo>
                  <a:pt x="1506" y="1182"/>
                </a:lnTo>
                <a:lnTo>
                  <a:pt x="1500" y="1146"/>
                </a:lnTo>
                <a:lnTo>
                  <a:pt x="1492" y="1108"/>
                </a:lnTo>
                <a:lnTo>
                  <a:pt x="1484" y="1070"/>
                </a:lnTo>
                <a:lnTo>
                  <a:pt x="1474" y="1032"/>
                </a:lnTo>
                <a:lnTo>
                  <a:pt x="1462" y="994"/>
                </a:lnTo>
                <a:lnTo>
                  <a:pt x="1448" y="954"/>
                </a:lnTo>
                <a:lnTo>
                  <a:pt x="1434" y="916"/>
                </a:lnTo>
                <a:lnTo>
                  <a:pt x="1416" y="878"/>
                </a:lnTo>
                <a:lnTo>
                  <a:pt x="1398" y="838"/>
                </a:lnTo>
                <a:lnTo>
                  <a:pt x="1380" y="798"/>
                </a:lnTo>
                <a:lnTo>
                  <a:pt x="1358" y="760"/>
                </a:lnTo>
                <a:lnTo>
                  <a:pt x="1334" y="720"/>
                </a:lnTo>
                <a:lnTo>
                  <a:pt x="1310" y="680"/>
                </a:lnTo>
                <a:lnTo>
                  <a:pt x="1282" y="642"/>
                </a:lnTo>
                <a:lnTo>
                  <a:pt x="1254" y="602"/>
                </a:lnTo>
                <a:lnTo>
                  <a:pt x="1254" y="6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457200" y="285750"/>
            <a:ext cx="7258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90831"/>
                </a:solidFill>
              </a:rPr>
              <a:t>我们知道火灾危险性大，但在日常工作中我们要怎么来预防呢？</a:t>
            </a:r>
            <a:endParaRPr lang="en-US" altLang="zh-CN" sz="1800" dirty="0">
              <a:solidFill>
                <a:srgbClr val="09083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100" y="3335502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zh-CN" b="1" dirty="0">
                <a:solidFill>
                  <a:srgbClr val="090831"/>
                </a:solidFill>
              </a:rPr>
              <a:t>消防基本常识</a:t>
            </a:r>
            <a:endParaRPr lang="en-US" altLang="zh-CN" b="1" dirty="0">
              <a:solidFill>
                <a:srgbClr val="09083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926" y="3335502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zh-CN" b="1" dirty="0">
                <a:solidFill>
                  <a:srgbClr val="090831"/>
                </a:solidFill>
              </a:rPr>
              <a:t>消防设</a:t>
            </a:r>
            <a:r>
              <a:rPr lang="zh-CN" altLang="en-US" b="1" dirty="0">
                <a:solidFill>
                  <a:srgbClr val="090831"/>
                </a:solidFill>
              </a:rPr>
              <a:t>施</a:t>
            </a:r>
            <a:r>
              <a:rPr lang="zh-CN" altLang="zh-CN" b="1" dirty="0">
                <a:solidFill>
                  <a:srgbClr val="090831"/>
                </a:solidFill>
              </a:rPr>
              <a:t>器材标志</a:t>
            </a:r>
            <a:endParaRPr lang="en-US" altLang="zh-CN" b="1" dirty="0">
              <a:solidFill>
                <a:srgbClr val="090831"/>
              </a:solidFill>
            </a:endParaRPr>
          </a:p>
          <a:p>
            <a:pPr algn="ctr" eaLnBrk="1" hangingPunct="1"/>
            <a:r>
              <a:rPr lang="zh-CN" altLang="zh-CN" b="1" dirty="0">
                <a:solidFill>
                  <a:srgbClr val="090831"/>
                </a:solidFill>
              </a:rPr>
              <a:t>及使用方法</a:t>
            </a:r>
            <a:endParaRPr lang="en-US" altLang="zh-CN" b="1" dirty="0">
              <a:solidFill>
                <a:srgbClr val="09083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48356" y="3335502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zh-CN" b="1" dirty="0">
                <a:solidFill>
                  <a:srgbClr val="090831"/>
                </a:solidFill>
              </a:rPr>
              <a:t>发生火警时的处理方法</a:t>
            </a:r>
            <a:endParaRPr lang="en-US" altLang="zh-CN" b="1" dirty="0">
              <a:solidFill>
                <a:srgbClr val="090831"/>
              </a:solidFill>
            </a:endParaRPr>
          </a:p>
          <a:p>
            <a:pPr algn="ctr" eaLnBrk="1" hangingPunct="1"/>
            <a:r>
              <a:rPr lang="zh-CN" altLang="en-US" b="1" dirty="0">
                <a:solidFill>
                  <a:srgbClr val="090831"/>
                </a:solidFill>
              </a:rPr>
              <a:t>及如何自救逃生</a:t>
            </a:r>
            <a:endParaRPr lang="zh-CN" altLang="zh-CN" b="1" dirty="0">
              <a:solidFill>
                <a:srgbClr val="09083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6731" y="1858489"/>
            <a:ext cx="896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0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90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96151" y="1833086"/>
            <a:ext cx="896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0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90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80870" y="1858174"/>
            <a:ext cx="896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0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90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7020" y="1428780"/>
            <a:ext cx="3169780" cy="1962142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火灾通常都有一个从小到大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逐步发展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直到熄灭的过程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.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火灾过程一般可以分为初起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发展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猛烈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下降和熄灭五个过程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.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火灾处于初起阶段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(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即起火的二三分钟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)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是扑救的最好时机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只要发现及时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用较少的人力和应急消防器材就能将火控制住或扑灭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.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0" y="173443"/>
            <a:ext cx="3276621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早期火灾的扑救法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00436" y="423919"/>
            <a:ext cx="5943563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组合 1"/>
          <p:cNvGrpSpPr/>
          <p:nvPr/>
        </p:nvGrpSpPr>
        <p:grpSpPr>
          <a:xfrm>
            <a:off x="482580" y="1428780"/>
            <a:ext cx="4976576" cy="2468771"/>
            <a:chOff x="469975" y="1262195"/>
            <a:chExt cx="4483025" cy="2223931"/>
          </a:xfrm>
        </p:grpSpPr>
        <p:pic>
          <p:nvPicPr>
            <p:cNvPr id="64514" name="Picture 6" descr="20050822170108778"/>
            <p:cNvPicPr preferRelativeResize="0">
              <a:picLocks noChangeArrowheads="1"/>
            </p:cNvPicPr>
            <p:nvPr/>
          </p:nvPicPr>
          <p:blipFill rotWithShape="1">
            <a:blip r:embed="rId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" t="9621" r="54300" b="29891"/>
            <a:stretch>
              <a:fillRect/>
            </a:stretch>
          </p:blipFill>
          <p:spPr bwMode="auto">
            <a:xfrm>
              <a:off x="469975" y="1262195"/>
              <a:ext cx="2267575" cy="222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20050822170108778"/>
            <p:cNvPicPr preferRelativeResize="0">
              <a:picLocks noChangeArrowheads="1"/>
            </p:cNvPicPr>
            <p:nvPr/>
          </p:nvPicPr>
          <p:blipFill rotWithShape="1">
            <a:blip r:embed="rId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37" t="10035" r="6343" b="29009"/>
            <a:stretch>
              <a:fillRect/>
            </a:stretch>
          </p:blipFill>
          <p:spPr bwMode="auto">
            <a:xfrm>
              <a:off x="2737550" y="1262196"/>
              <a:ext cx="2215450" cy="222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4827588" y="13303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4787900" y="1112838"/>
            <a:ext cx="1081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7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4827588" y="1265238"/>
            <a:ext cx="184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70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5543" name="Rectangle 3"/>
          <p:cNvSpPr txBox="1">
            <a:spLocks noChangeArrowheads="1"/>
          </p:cNvSpPr>
          <p:nvPr/>
        </p:nvSpPr>
        <p:spPr bwMode="auto">
          <a:xfrm>
            <a:off x="1889155" y="1285604"/>
            <a:ext cx="5365690" cy="30861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报警早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损失少</a:t>
            </a:r>
            <a:endParaRPr lang="zh-CN" altLang="en-US" sz="2700" b="1" dirty="0">
              <a:solidFill>
                <a:srgbClr val="CC0000"/>
              </a:solidFill>
            </a:endParaRP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边报警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边扑救</a:t>
            </a:r>
            <a:endParaRPr lang="zh-CN" altLang="en-US" sz="2700" b="1" dirty="0">
              <a:solidFill>
                <a:srgbClr val="CC0000"/>
              </a:solidFill>
            </a:endParaRP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先控制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后灭火</a:t>
            </a:r>
            <a:endParaRPr lang="zh-CN" altLang="en-US" sz="2700" b="1" dirty="0">
              <a:solidFill>
                <a:srgbClr val="CC0000"/>
              </a:solidFill>
            </a:endParaRP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先救人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后救物</a:t>
            </a:r>
            <a:endParaRPr lang="zh-CN" altLang="en-US" sz="2700" b="1" dirty="0">
              <a:solidFill>
                <a:srgbClr val="CC0000"/>
              </a:solidFill>
            </a:endParaRP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防中毒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防窒息</a:t>
            </a:r>
            <a:endParaRPr lang="zh-CN" altLang="en-US" sz="2700" b="1" dirty="0">
              <a:solidFill>
                <a:srgbClr val="CC0000"/>
              </a:solidFill>
            </a:endParaRPr>
          </a:p>
          <a:p>
            <a:pPr algn="ctr" eaLnBrk="1" hangingPunct="1">
              <a:buClr>
                <a:schemeClr val="hlink"/>
              </a:buClr>
              <a:buSzPct val="70000"/>
              <a:buFontTx/>
              <a:buNone/>
            </a:pPr>
            <a:r>
              <a:rPr lang="zh-CN" altLang="en-US" sz="2700" b="1" dirty="0">
                <a:solidFill>
                  <a:srgbClr val="CC0000"/>
                </a:solidFill>
              </a:rPr>
              <a:t>听指挥</a:t>
            </a:r>
            <a:r>
              <a:rPr lang="en-US" altLang="zh-CN" sz="2700" b="1" dirty="0">
                <a:solidFill>
                  <a:srgbClr val="CC0000"/>
                </a:solidFill>
              </a:rPr>
              <a:t>  </a:t>
            </a:r>
            <a:r>
              <a:rPr lang="zh-CN" altLang="en-US" sz="2700" b="1" dirty="0">
                <a:solidFill>
                  <a:srgbClr val="CC0000"/>
                </a:solidFill>
              </a:rPr>
              <a:t>莫惊慌</a:t>
            </a:r>
            <a:endParaRPr lang="zh-CN" altLang="en-US" sz="2700" b="1" dirty="0">
              <a:solidFill>
                <a:srgbClr val="CC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7200" y="173443"/>
            <a:ext cx="358141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处理初起火灾的一般原则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38614" y="423919"/>
            <a:ext cx="5105385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组合 1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2873" y="1047790"/>
            <a:ext cx="3347148" cy="1611273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家具、被褥、纸张等起火：</a:t>
            </a:r>
            <a:endParaRPr lang="en-US" altLang="zh-CN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1.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可用水灭火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.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用身边可盛水的物品如脸盆等向火焰上泼水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同时把燃烧点附近的可燃物泼湿降温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.  </a:t>
            </a:r>
            <a:endParaRPr lang="en-US" altLang="zh-CN" sz="1400" dirty="0">
              <a:solidFill>
                <a:srgbClr val="090831"/>
              </a:solidFill>
              <a:latin typeface="+mj-ea"/>
              <a:ea typeface="+mj-ea"/>
            </a:endParaRP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2.</a:t>
            </a: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用附近配置的灭火器进行扑救</a:t>
            </a:r>
            <a:r>
              <a:rPr lang="en-US" altLang="zh-CN" sz="1400" dirty="0">
                <a:solidFill>
                  <a:srgbClr val="090831"/>
                </a:solidFill>
                <a:latin typeface="+mj-ea"/>
                <a:ea typeface="+mj-ea"/>
              </a:rPr>
              <a:t>.</a:t>
            </a:r>
            <a:endParaRPr lang="en-US" altLang="zh-CN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0" y="173443"/>
            <a:ext cx="3581414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固体材料火的扑救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4238" y="423919"/>
            <a:ext cx="6019761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组合 2"/>
          <p:cNvGrpSpPr/>
          <p:nvPr/>
        </p:nvGrpSpPr>
        <p:grpSpPr>
          <a:xfrm>
            <a:off x="4571959" y="1047791"/>
            <a:ext cx="2295775" cy="3581360"/>
            <a:chOff x="4572000" y="1047790"/>
            <a:chExt cx="2775923" cy="4330381"/>
          </a:xfrm>
        </p:grpSpPr>
        <p:pic>
          <p:nvPicPr>
            <p:cNvPr id="12" name="Picture 4" descr="20050822170108778"/>
            <p:cNvPicPr>
              <a:picLocks noChangeAspect="1" noChangeArrowheads="1"/>
            </p:cNvPicPr>
            <p:nvPr/>
          </p:nvPicPr>
          <p:blipFill rotWithShape="1">
            <a:blip r:embed="rId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t="8945" r="53967" b="29714"/>
            <a:stretch>
              <a:fillRect/>
            </a:stretch>
          </p:blipFill>
          <p:spPr bwMode="auto">
            <a:xfrm>
              <a:off x="4572000" y="1047790"/>
              <a:ext cx="2775922" cy="213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20050822170108778"/>
            <p:cNvPicPr>
              <a:picLocks noChangeAspect="1" noChangeArrowheads="1"/>
            </p:cNvPicPr>
            <p:nvPr/>
          </p:nvPicPr>
          <p:blipFill rotWithShape="1">
            <a:blip r:embed="rId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7" t="8945" r="5879" b="29714"/>
            <a:stretch>
              <a:fillRect/>
            </a:stretch>
          </p:blipFill>
          <p:spPr bwMode="auto">
            <a:xfrm>
              <a:off x="4572001" y="3307788"/>
              <a:ext cx="2775922" cy="207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28780"/>
            <a:ext cx="3733810" cy="1904950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油类、酒精等液体可燃物起火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: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1.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可使用任何一种灭火器扑救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;   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2.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可以用锅盖灭火毯、湿布或沙土覆盖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防止蔓延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.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注意事项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: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不可盲目用水扑救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;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扑救时防止液体乱溅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,</a:t>
            </a:r>
            <a:r>
              <a:rPr lang="zh-CN" altLang="en-US" sz="1400" dirty="0">
                <a:solidFill>
                  <a:srgbClr val="090831"/>
                </a:solidFill>
                <a:latin typeface="+mn-ea"/>
              </a:rPr>
              <a:t>扩大火势或烧伤人员</a:t>
            </a:r>
            <a:r>
              <a:rPr lang="en-US" altLang="zh-CN" sz="1400" dirty="0">
                <a:solidFill>
                  <a:srgbClr val="090831"/>
                </a:solidFill>
                <a:latin typeface="+mn-ea"/>
              </a:rPr>
              <a:t>.</a:t>
            </a:r>
            <a:endParaRPr lang="en-US" altLang="zh-CN" sz="1400" dirty="0">
              <a:solidFill>
                <a:srgbClr val="090831"/>
              </a:solidFill>
              <a:latin typeface="+mn-ea"/>
            </a:endParaRPr>
          </a:p>
        </p:txBody>
      </p:sp>
      <p:pic>
        <p:nvPicPr>
          <p:cNvPr id="67587" name="Picture 4" descr="油锅起火"/>
          <p:cNvPicPr preferRelativeResize="0">
            <a:picLocks noChangeArrowheads="1"/>
          </p:cNvPicPr>
          <p:nvPr/>
        </p:nvPicPr>
        <p:blipFill rotWithShape="1"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4852"/>
          <a:stretch>
            <a:fillRect/>
          </a:stretch>
        </p:blipFill>
        <p:spPr bwMode="auto">
          <a:xfrm>
            <a:off x="4584643" y="1428780"/>
            <a:ext cx="4116141" cy="2533636"/>
          </a:xfrm>
          <a:prstGeom prst="rect">
            <a:avLst/>
          </a:prstGeom>
          <a:solidFill>
            <a:srgbClr val="F4E3CF"/>
          </a:solidFill>
          <a:ln>
            <a:noFill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0" y="173443"/>
            <a:ext cx="3581414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液体火的扑救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14654" y="423919"/>
            <a:ext cx="6629345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20050822165217124"/>
          <p:cNvPicPr preferRelativeResize="0">
            <a:picLocks noGrp="1" noChangeArrowheads="1"/>
          </p:cNvPicPr>
          <p:nvPr>
            <p:ph type="body" sz="half" idx="4294967295"/>
          </p:nvPr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9"/>
          <a:stretch>
            <a:fillRect/>
          </a:stretch>
        </p:blipFill>
        <p:spPr>
          <a:xfrm>
            <a:off x="2852780" y="2767980"/>
            <a:ext cx="2438362" cy="1861117"/>
          </a:xfrm>
          <a:solidFill>
            <a:srgbClr val="CC99FF"/>
          </a:solidFill>
        </p:spPr>
      </p:pic>
      <p:pic>
        <p:nvPicPr>
          <p:cNvPr id="68611" name="Picture 4" descr="2005082216541663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2773413"/>
            <a:ext cx="2276523" cy="1861690"/>
          </a:xfrm>
        </p:spPr>
      </p:pic>
      <p:pic>
        <p:nvPicPr>
          <p:cNvPr id="68612" name="Picture 5" descr="煤气着火"/>
          <p:cNvPicPr preferRelativeResize="0">
            <a:picLocks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2"/>
          <a:stretch>
            <a:fillRect/>
          </a:stretch>
        </p:blipFill>
        <p:spPr bwMode="auto">
          <a:xfrm>
            <a:off x="5400675" y="2767979"/>
            <a:ext cx="3286126" cy="18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457200" y="914400"/>
            <a:ext cx="3200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090831"/>
                </a:solidFill>
                <a:latin typeface="+mn-ea"/>
                <a:ea typeface="+mn-ea"/>
              </a:rPr>
              <a:t>1.</a:t>
            </a:r>
            <a:r>
              <a:rPr lang="zh-CN" altLang="en-US" sz="2100" b="1" dirty="0">
                <a:solidFill>
                  <a:srgbClr val="090831"/>
                </a:solidFill>
                <a:latin typeface="+mn-ea"/>
                <a:ea typeface="+mn-ea"/>
              </a:rPr>
              <a:t>关闭气阀</a:t>
            </a:r>
            <a:endParaRPr lang="zh-CN" altLang="en-US" sz="21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090831"/>
                </a:solidFill>
                <a:latin typeface="+mn-ea"/>
                <a:ea typeface="+mn-ea"/>
              </a:rPr>
              <a:t>2.</a:t>
            </a:r>
            <a:r>
              <a:rPr lang="zh-CN" altLang="en-US" sz="2100" b="1" dirty="0">
                <a:solidFill>
                  <a:srgbClr val="090831"/>
                </a:solidFill>
                <a:latin typeface="+mn-ea"/>
                <a:ea typeface="+mn-ea"/>
              </a:rPr>
              <a:t>可用灭火器灭火</a:t>
            </a:r>
            <a:endParaRPr lang="zh-CN" altLang="en-US" sz="21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090831"/>
                </a:solidFill>
                <a:latin typeface="+mn-ea"/>
                <a:ea typeface="+mn-ea"/>
              </a:rPr>
              <a:t>3.</a:t>
            </a:r>
            <a:r>
              <a:rPr lang="zh-CN" altLang="en-US" sz="2100" b="1" dirty="0">
                <a:solidFill>
                  <a:srgbClr val="090831"/>
                </a:solidFill>
                <a:latin typeface="+mn-ea"/>
                <a:ea typeface="+mn-ea"/>
              </a:rPr>
              <a:t>可用水灭火</a:t>
            </a:r>
            <a:endParaRPr lang="zh-CN" altLang="en-US" sz="2100" b="1" dirty="0">
              <a:solidFill>
                <a:srgbClr val="09083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>
                <a:solidFill>
                  <a:srgbClr val="090831"/>
                </a:solidFill>
                <a:latin typeface="+mn-ea"/>
                <a:ea typeface="+mn-ea"/>
              </a:rPr>
              <a:t>4.</a:t>
            </a:r>
            <a:r>
              <a:rPr lang="zh-CN" altLang="en-US" sz="2100" b="1" dirty="0">
                <a:solidFill>
                  <a:srgbClr val="090831"/>
                </a:solidFill>
                <a:latin typeface="+mn-ea"/>
                <a:ea typeface="+mn-ea"/>
              </a:rPr>
              <a:t>可用灭火毯或浸湿衣被等捂盖灭火</a:t>
            </a:r>
            <a:endParaRPr lang="zh-CN" altLang="en-US" sz="2100" b="1" dirty="0">
              <a:solidFill>
                <a:srgbClr val="090831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7200" y="173443"/>
            <a:ext cx="3581414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气体火的扑救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14654" y="423919"/>
            <a:ext cx="6629345" cy="152396"/>
            <a:chOff x="1357399" y="423919"/>
            <a:chExt cx="2590852" cy="152396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864" y="1071553"/>
            <a:ext cx="4787918" cy="120939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100" b="1" dirty="0">
                <a:solidFill>
                  <a:srgbClr val="FF0000"/>
                </a:solidFill>
              </a:rPr>
              <a:t>1. </a:t>
            </a:r>
            <a:r>
              <a:rPr lang="zh-CN" altLang="en-US" sz="2100" b="1" dirty="0">
                <a:solidFill>
                  <a:srgbClr val="FF0000"/>
                </a:solidFill>
              </a:rPr>
              <a:t>切断电源</a:t>
            </a:r>
            <a:endParaRPr lang="zh-CN" altLang="en-US" sz="21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zh-CN" sz="2100" b="1" dirty="0"/>
              <a:t>2. </a:t>
            </a:r>
            <a:r>
              <a:rPr lang="zh-CN" altLang="en-US" sz="2100" b="1" dirty="0"/>
              <a:t>可用灭火器灭火</a:t>
            </a:r>
            <a:endParaRPr lang="zh-CN" altLang="en-US" sz="2100" b="1" dirty="0"/>
          </a:p>
          <a:p>
            <a:pPr marL="0" indent="0" eaLnBrk="1" hangingPunct="1">
              <a:buNone/>
            </a:pPr>
            <a:r>
              <a:rPr lang="en-US" altLang="zh-CN" sz="2100" b="1" dirty="0"/>
              <a:t>3. </a:t>
            </a:r>
            <a:r>
              <a:rPr lang="zh-CN" altLang="en-US" sz="2100" b="1" dirty="0"/>
              <a:t>不可用水及带电灭火</a:t>
            </a:r>
            <a:r>
              <a:rPr lang="en-US" altLang="zh-CN" sz="2100" b="1" dirty="0"/>
              <a:t>(</a:t>
            </a:r>
            <a:r>
              <a:rPr lang="zh-CN" altLang="en-US" sz="2100" b="1" dirty="0"/>
              <a:t>非专业人员</a:t>
            </a:r>
            <a:r>
              <a:rPr lang="en-US" altLang="zh-CN" sz="2100" b="1" dirty="0"/>
              <a:t>)</a:t>
            </a:r>
            <a:endParaRPr lang="en-US" altLang="zh-CN" sz="2100" b="1" dirty="0"/>
          </a:p>
        </p:txBody>
      </p:sp>
      <p:pic>
        <p:nvPicPr>
          <p:cNvPr id="69635" name="Picture 4" descr="灭火器使用"/>
          <p:cNvPicPr>
            <a:picLocks noChangeAspect="1"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1912" b="29025"/>
          <a:stretch>
            <a:fillRect/>
          </a:stretch>
        </p:blipFill>
        <p:spPr bwMode="auto">
          <a:xfrm>
            <a:off x="457200" y="2571751"/>
            <a:ext cx="44479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电器着火"/>
          <p:cNvPicPr preferRelativeResize="0">
            <a:picLocks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r="7668" b="28755"/>
          <a:stretch>
            <a:fillRect/>
          </a:stretch>
        </p:blipFill>
        <p:spPr bwMode="auto">
          <a:xfrm>
            <a:off x="4997577" y="2587003"/>
            <a:ext cx="3672580" cy="20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7200" y="173443"/>
            <a:ext cx="3581414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带电火的扑救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4654" y="423919"/>
            <a:ext cx="6629345" cy="152396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组合 12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6996" y="2724146"/>
            <a:ext cx="3810008" cy="1371564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33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发生火警时</a:t>
            </a:r>
            <a:endParaRPr lang="en-US" altLang="zh-CN" sz="33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Tx/>
              <a:buNone/>
            </a:pPr>
            <a:r>
              <a:rPr lang="zh-CN" altLang="en-US" sz="33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如何自救、逃生？</a:t>
            </a:r>
            <a:endParaRPr lang="zh-CN" altLang="en-US" sz="33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10020" y="971592"/>
            <a:ext cx="1523960" cy="1523960"/>
            <a:chOff x="3810020" y="971592"/>
            <a:chExt cx="1523960" cy="1523960"/>
          </a:xfrm>
        </p:grpSpPr>
        <p:sp>
          <p:nvSpPr>
            <p:cNvPr id="4" name="椭圆 3"/>
            <p:cNvSpPr/>
            <p:nvPr/>
          </p:nvSpPr>
          <p:spPr bwMode="auto">
            <a:xfrm>
              <a:off x="3810020" y="971592"/>
              <a:ext cx="1523960" cy="152396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4236238" y="1276384"/>
              <a:ext cx="671523" cy="838178"/>
            </a:xfrm>
            <a:custGeom>
              <a:avLst/>
              <a:gdLst>
                <a:gd name="T0" fmla="*/ 36513 w 548"/>
                <a:gd name="T1" fmla="*/ 180711 h 685"/>
                <a:gd name="T2" fmla="*/ 145256 w 548"/>
                <a:gd name="T3" fmla="*/ 180711 h 685"/>
                <a:gd name="T4" fmla="*/ 145256 w 548"/>
                <a:gd name="T5" fmla="*/ 397881 h 685"/>
                <a:gd name="T6" fmla="*/ 289719 w 548"/>
                <a:gd name="T7" fmla="*/ 397881 h 685"/>
                <a:gd name="T8" fmla="*/ 289719 w 548"/>
                <a:gd name="T9" fmla="*/ 180711 h 685"/>
                <a:gd name="T10" fmla="*/ 399256 w 548"/>
                <a:gd name="T11" fmla="*/ 180711 h 685"/>
                <a:gd name="T12" fmla="*/ 218281 w 548"/>
                <a:gd name="T13" fmla="*/ 0 h 685"/>
                <a:gd name="T14" fmla="*/ 36513 w 548"/>
                <a:gd name="T15" fmla="*/ 180711 h 685"/>
                <a:gd name="T16" fmla="*/ 362744 w 548"/>
                <a:gd name="T17" fmla="*/ 470007 h 685"/>
                <a:gd name="T18" fmla="*/ 73025 w 548"/>
                <a:gd name="T19" fmla="*/ 470007 h 685"/>
                <a:gd name="T20" fmla="*/ 73025 w 548"/>
                <a:gd name="T21" fmla="*/ 397881 h 685"/>
                <a:gd name="T22" fmla="*/ 0 w 548"/>
                <a:gd name="T23" fmla="*/ 397881 h 685"/>
                <a:gd name="T24" fmla="*/ 0 w 548"/>
                <a:gd name="T25" fmla="*/ 470007 h 685"/>
                <a:gd name="T26" fmla="*/ 0 w 548"/>
                <a:gd name="T27" fmla="*/ 542925 h 685"/>
                <a:gd name="T28" fmla="*/ 434975 w 548"/>
                <a:gd name="T29" fmla="*/ 542925 h 685"/>
                <a:gd name="T30" fmla="*/ 434975 w 548"/>
                <a:gd name="T31" fmla="*/ 470007 h 685"/>
                <a:gd name="T32" fmla="*/ 434975 w 548"/>
                <a:gd name="T33" fmla="*/ 397881 h 685"/>
                <a:gd name="T34" fmla="*/ 362744 w 548"/>
                <a:gd name="T35" fmla="*/ 397881 h 685"/>
                <a:gd name="T36" fmla="*/ 362744 w 548"/>
                <a:gd name="T37" fmla="*/ 470007 h 6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8" h="685">
                  <a:moveTo>
                    <a:pt x="46" y="228"/>
                  </a:moveTo>
                  <a:lnTo>
                    <a:pt x="183" y="228"/>
                  </a:lnTo>
                  <a:lnTo>
                    <a:pt x="183" y="502"/>
                  </a:lnTo>
                  <a:lnTo>
                    <a:pt x="365" y="502"/>
                  </a:lnTo>
                  <a:lnTo>
                    <a:pt x="365" y="228"/>
                  </a:lnTo>
                  <a:lnTo>
                    <a:pt x="503" y="228"/>
                  </a:lnTo>
                  <a:lnTo>
                    <a:pt x="275" y="0"/>
                  </a:lnTo>
                  <a:lnTo>
                    <a:pt x="46" y="228"/>
                  </a:lnTo>
                  <a:close/>
                  <a:moveTo>
                    <a:pt x="457" y="593"/>
                  </a:moveTo>
                  <a:lnTo>
                    <a:pt x="92" y="593"/>
                  </a:lnTo>
                  <a:lnTo>
                    <a:pt x="92" y="502"/>
                  </a:lnTo>
                  <a:lnTo>
                    <a:pt x="0" y="502"/>
                  </a:lnTo>
                  <a:lnTo>
                    <a:pt x="0" y="593"/>
                  </a:lnTo>
                  <a:lnTo>
                    <a:pt x="0" y="685"/>
                  </a:lnTo>
                  <a:lnTo>
                    <a:pt x="548" y="685"/>
                  </a:lnTo>
                  <a:lnTo>
                    <a:pt x="548" y="593"/>
                  </a:lnTo>
                  <a:lnTo>
                    <a:pt x="548" y="502"/>
                  </a:lnTo>
                  <a:lnTo>
                    <a:pt x="457" y="502"/>
                  </a:lnTo>
                  <a:lnTo>
                    <a:pt x="457" y="59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20050822170006800"/>
          <p:cNvPicPr preferRelativeResize="0">
            <a:picLocks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206"/>
          <a:stretch>
            <a:fillRect/>
          </a:stretch>
        </p:blipFill>
        <p:spPr bwMode="auto">
          <a:xfrm>
            <a:off x="474418" y="1498641"/>
            <a:ext cx="4097581" cy="227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20050822172848662"/>
          <p:cNvPicPr preferRelativeResize="0">
            <a:picLocks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1" t="13628" r="16961" b="27630"/>
          <a:stretch>
            <a:fillRect/>
          </a:stretch>
        </p:blipFill>
        <p:spPr bwMode="auto">
          <a:xfrm>
            <a:off x="4952991" y="1504977"/>
            <a:ext cx="3733810" cy="2254877"/>
          </a:xfrm>
          <a:prstGeom prst="rect">
            <a:avLst/>
          </a:prstGeom>
          <a:solidFill>
            <a:srgbClr val="F4E3CF"/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57200" y="93730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不可贸然开门</a:t>
            </a:r>
            <a:endParaRPr lang="zh-CN" altLang="en-US" sz="1800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6792" y="93730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发现门发烫时</a:t>
            </a:r>
            <a:endParaRPr lang="zh-CN" altLang="en-US" sz="1800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自救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组合 9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矩形 12"/>
          <p:cNvSpPr/>
          <p:nvPr/>
        </p:nvSpPr>
        <p:spPr>
          <a:xfrm>
            <a:off x="457200" y="3827779"/>
            <a:ext cx="41148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救火时不可贸然开门窗，以免空气对流，加速火势蔓延。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6792" y="3759854"/>
            <a:ext cx="3810008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室外着火，门以发烫时，千万不要开门，以防大火窜入室内。要用浸湿的被褥、衣物等堵塞门缝，并泼水降温。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20050823101017543"/>
          <p:cNvPicPr>
            <a:picLocks noChangeAspect="1"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r="3286" b="34491"/>
          <a:stretch>
            <a:fillRect/>
          </a:stretch>
        </p:blipFill>
        <p:spPr bwMode="auto">
          <a:xfrm>
            <a:off x="4572000" y="1833916"/>
            <a:ext cx="4114692" cy="19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自救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矩形 10"/>
          <p:cNvSpPr/>
          <p:nvPr/>
        </p:nvSpPr>
        <p:spPr>
          <a:xfrm>
            <a:off x="457200" y="1374711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人身上着火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" y="1833916"/>
            <a:ext cx="3886206" cy="16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身上着火时，来不及脱衣服，可就地打滚，把火压灭。</a:t>
            </a:r>
            <a:endParaRPr lang="en-US" altLang="zh-CN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旁边有人，可帮助用水灭火，也可用随手拿到的扫把、衣服等帮助其拍打、覆盖，但不宜用灭火器直接往人身上喷射。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0050822171931558"/>
          <p:cNvPicPr>
            <a:picLocks noChangeAspect="1"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6" b="19509"/>
          <a:stretch>
            <a:fillRect/>
          </a:stretch>
        </p:blipFill>
        <p:spPr bwMode="auto">
          <a:xfrm>
            <a:off x="457200" y="1515557"/>
            <a:ext cx="2215159" cy="21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8" descr="迩生"/>
          <p:cNvPicPr preferRelativeResize="0">
            <a:picLocks noGrp="1" noChangeArrowheads="1"/>
          </p:cNvPicPr>
          <p:nvPr>
            <p:ph type="body" idx="4294967295"/>
          </p:nvPr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4242" r="8393" b="25802"/>
          <a:stretch>
            <a:fillRect/>
          </a:stretch>
        </p:blipFill>
        <p:spPr>
          <a:xfrm>
            <a:off x="2672359" y="1516598"/>
            <a:ext cx="2391117" cy="2121923"/>
          </a:xfrm>
          <a:noFill/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矩形 11"/>
          <p:cNvSpPr/>
          <p:nvPr/>
        </p:nvSpPr>
        <p:spPr>
          <a:xfrm>
            <a:off x="457200" y="937305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穿过浓烟时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pic>
        <p:nvPicPr>
          <p:cNvPr id="13" name="Picture 2" descr="20050822172735604"/>
          <p:cNvPicPr preferRelativeResize="0">
            <a:picLocks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16012"/>
          <a:stretch>
            <a:fillRect/>
          </a:stretch>
        </p:blipFill>
        <p:spPr bwMode="auto">
          <a:xfrm>
            <a:off x="5250699" y="1520321"/>
            <a:ext cx="3436101" cy="2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181584" y="93730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不可乘坐电梯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200" y="3836821"/>
            <a:ext cx="460627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穿过浓烟逃生时，要尽量使身体贴近地面，并用湿毛巾捂住口鼻。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0699" y="3836821"/>
            <a:ext cx="344944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遇火灾时千万不可乘坐电梯，要向安全出口方向逃生。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43133" y="2724146"/>
            <a:ext cx="5257734" cy="9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29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kern="0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消防的基本常识</a:t>
            </a:r>
            <a:endParaRPr lang="zh-CN" altLang="en-US" sz="3200" b="1" kern="0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10020" y="1200186"/>
            <a:ext cx="1523960" cy="1523960"/>
            <a:chOff x="3810020" y="971592"/>
            <a:chExt cx="1523960" cy="1523960"/>
          </a:xfrm>
        </p:grpSpPr>
        <p:sp>
          <p:nvSpPr>
            <p:cNvPr id="5" name="椭圆 4"/>
            <p:cNvSpPr/>
            <p:nvPr/>
          </p:nvSpPr>
          <p:spPr bwMode="auto">
            <a:xfrm>
              <a:off x="3810020" y="971592"/>
              <a:ext cx="1523960" cy="1523960"/>
            </a:xfrm>
            <a:prstGeom prst="ellipse">
              <a:avLst/>
            </a:prstGeom>
            <a:noFill/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" name="Freeform 369"/>
            <p:cNvSpPr>
              <a:spLocks noEditPoints="1"/>
            </p:cNvSpPr>
            <p:nvPr/>
          </p:nvSpPr>
          <p:spPr bwMode="auto">
            <a:xfrm>
              <a:off x="4131519" y="1301784"/>
              <a:ext cx="802288" cy="809382"/>
            </a:xfrm>
            <a:custGeom>
              <a:avLst/>
              <a:gdLst>
                <a:gd name="T0" fmla="*/ 48 w 48"/>
                <a:gd name="T1" fmla="*/ 2 h 48"/>
                <a:gd name="T2" fmla="*/ 41 w 48"/>
                <a:gd name="T3" fmla="*/ 43 h 48"/>
                <a:gd name="T4" fmla="*/ 41 w 48"/>
                <a:gd name="T5" fmla="*/ 44 h 48"/>
                <a:gd name="T6" fmla="*/ 40 w 48"/>
                <a:gd name="T7" fmla="*/ 44 h 48"/>
                <a:gd name="T8" fmla="*/ 39 w 48"/>
                <a:gd name="T9" fmla="*/ 44 h 48"/>
                <a:gd name="T10" fmla="*/ 25 w 48"/>
                <a:gd name="T11" fmla="*/ 39 h 48"/>
                <a:gd name="T12" fmla="*/ 17 w 48"/>
                <a:gd name="T13" fmla="*/ 47 h 48"/>
                <a:gd name="T14" fmla="*/ 16 w 48"/>
                <a:gd name="T15" fmla="*/ 48 h 48"/>
                <a:gd name="T16" fmla="*/ 15 w 48"/>
                <a:gd name="T17" fmla="*/ 48 h 48"/>
                <a:gd name="T18" fmla="*/ 14 w 48"/>
                <a:gd name="T19" fmla="*/ 46 h 48"/>
                <a:gd name="T20" fmla="*/ 14 w 48"/>
                <a:gd name="T21" fmla="*/ 34 h 48"/>
                <a:gd name="T22" fmla="*/ 1 w 48"/>
                <a:gd name="T23" fmla="*/ 29 h 48"/>
                <a:gd name="T24" fmla="*/ 0 w 48"/>
                <a:gd name="T25" fmla="*/ 27 h 48"/>
                <a:gd name="T26" fmla="*/ 1 w 48"/>
                <a:gd name="T27" fmla="*/ 26 h 48"/>
                <a:gd name="T28" fmla="*/ 46 w 48"/>
                <a:gd name="T29" fmla="*/ 0 h 48"/>
                <a:gd name="T30" fmla="*/ 48 w 48"/>
                <a:gd name="T31" fmla="*/ 0 h 48"/>
                <a:gd name="T32" fmla="*/ 48 w 48"/>
                <a:gd name="T33" fmla="*/ 2 h 48"/>
                <a:gd name="T34" fmla="*/ 44 w 48"/>
                <a:gd name="T35" fmla="*/ 5 h 48"/>
                <a:gd name="T36" fmla="*/ 6 w 48"/>
                <a:gd name="T37" fmla="*/ 27 h 48"/>
                <a:gd name="T38" fmla="*/ 15 w 48"/>
                <a:gd name="T39" fmla="*/ 31 h 48"/>
                <a:gd name="T40" fmla="*/ 38 w 48"/>
                <a:gd name="T41" fmla="*/ 14 h 48"/>
                <a:gd name="T42" fmla="*/ 25 w 48"/>
                <a:gd name="T43" fmla="*/ 35 h 48"/>
                <a:gd name="T44" fmla="*/ 38 w 48"/>
                <a:gd name="T45" fmla="*/ 40 h 48"/>
                <a:gd name="T46" fmla="*/ 44 w 48"/>
                <a:gd name="T4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48">
                  <a:moveTo>
                    <a:pt x="48" y="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5" y="48"/>
                    <a:pt x="15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7"/>
                    <a:pt x="1" y="26"/>
                    <a:pt x="1" y="2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  <a:moveTo>
                    <a:pt x="44" y="5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8" y="40"/>
                    <a:pt x="38" y="40"/>
                    <a:pt x="38" y="40"/>
                  </a:cubicBezTo>
                  <a:lnTo>
                    <a:pt x="44" y="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vert="horz" wrap="square" lIns="243824" tIns="121912" rIns="243824" bIns="121912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矩形 11"/>
          <p:cNvSpPr/>
          <p:nvPr/>
        </p:nvSpPr>
        <p:spPr>
          <a:xfrm>
            <a:off x="457199" y="4016354"/>
            <a:ext cx="4999900" cy="65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高层逃生，不要自行使用电梯，更不要盲目跳楼，等待消防员到来。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" y="937305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可结绳而下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pic>
        <p:nvPicPr>
          <p:cNvPr id="76802" name="Picture 2" descr="20050823095008283"/>
          <p:cNvPicPr preferRelativeResize="0">
            <a:picLocks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856" r="5686" b="28966"/>
          <a:stretch>
            <a:fillRect/>
          </a:stretch>
        </p:blipFill>
        <p:spPr bwMode="auto">
          <a:xfrm>
            <a:off x="504277" y="1483865"/>
            <a:ext cx="4911460" cy="23583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0050823094932246"/>
          <p:cNvPicPr preferRelativeResize="0">
            <a:picLocks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r="9366" b="19560"/>
          <a:stretch>
            <a:fillRect/>
          </a:stretch>
        </p:blipFill>
        <p:spPr bwMode="auto">
          <a:xfrm>
            <a:off x="5608143" y="1483865"/>
            <a:ext cx="3078657" cy="23583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457099" y="93730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不可贪恋财物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8142" y="4016354"/>
            <a:ext cx="307865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不要留恋室内的财物，已脱离室内火场，千万不要为财物而返回室内。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20050823101237895"/>
          <p:cNvPicPr preferRelativeResize="0">
            <a:picLocks noGrp="1" noChangeArrowheads="1"/>
          </p:cNvPicPr>
          <p:nvPr>
            <p:ph type="body" idx="4294967295"/>
          </p:nvPr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" b="24855"/>
          <a:stretch>
            <a:fillRect/>
          </a:stretch>
        </p:blipFill>
        <p:spPr>
          <a:xfrm>
            <a:off x="4593723" y="1504978"/>
            <a:ext cx="4093077" cy="2607326"/>
          </a:xfrm>
          <a:noFill/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矩形 11"/>
          <p:cNvSpPr/>
          <p:nvPr/>
        </p:nvSpPr>
        <p:spPr>
          <a:xfrm>
            <a:off x="343772" y="937305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被火围困时发出求救信号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199" y="2052931"/>
            <a:ext cx="411480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一旦被火围困，要尽快向室外抛掷软物或小物件，夜间可制造手电灯光等发出求救信号。</a:t>
            </a:r>
            <a:endParaRPr lang="en-US" altLang="zh-CN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躲避烟火时千万不能钻到床下，橱柜内等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20050823101149807"/>
          <p:cNvPicPr preferRelativeResize="0">
            <a:picLocks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2692" b="20836"/>
          <a:stretch>
            <a:fillRect/>
          </a:stretch>
        </p:blipFill>
        <p:spPr bwMode="auto">
          <a:xfrm>
            <a:off x="4846813" y="1416157"/>
            <a:ext cx="3839987" cy="21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3772" y="937305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无逃生路线时</a:t>
            </a:r>
            <a:endParaRPr lang="zh-CN" altLang="en-US" b="1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1" y="173443"/>
            <a:ext cx="121927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7398" y="423919"/>
            <a:ext cx="7786602" cy="152396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0" name="直接连接符 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2" descr="20050823101052931"/>
          <p:cNvPicPr preferRelativeResize="0">
            <a:picLocks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4083" r="3645" b="26864"/>
          <a:stretch>
            <a:fillRect/>
          </a:stretch>
        </p:blipFill>
        <p:spPr bwMode="auto">
          <a:xfrm>
            <a:off x="457200" y="1416158"/>
            <a:ext cx="4377201" cy="21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57199" y="3968470"/>
            <a:ext cx="822960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" dirty="0">
                <a:ln w="9525">
                  <a:noFill/>
                  <a:round/>
                </a:ln>
                <a:solidFill>
                  <a:srgbClr val="090831"/>
                </a:solidFill>
                <a:latin typeface="宋体" panose="02010600030101010101" pitchFamily="2" charset="-122"/>
              </a:rPr>
              <a:t>若逃生路线被封锁，应立即返回未着火的室内，或躲在卫生间内，关闭门窗，用被褥、床单等堵住门缝，有条件的可不断向靠近火场的一面门窗洒水降温。</a:t>
            </a:r>
            <a:endParaRPr lang="zh-CN" altLang="en-US" sz="1400" kern="10" dirty="0">
              <a:ln w="9525">
                <a:noFill/>
                <a:round/>
              </a:ln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469900" y="2095582"/>
            <a:ext cx="8229600" cy="251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CN" altLang="en-US" sz="2800" b="1" dirty="0">
                <a:solidFill>
                  <a:srgbClr val="C4C3F5"/>
                </a:solidFill>
                <a:latin typeface="+mj-ea"/>
                <a:ea typeface="+mj-ea"/>
              </a:rPr>
              <a:t>结束语</a:t>
            </a:r>
            <a:endParaRPr lang="en-US" altLang="zh-CN" sz="2800" b="1" dirty="0">
              <a:solidFill>
                <a:srgbClr val="C4C3F5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>
                <a:solidFill>
                  <a:srgbClr val="C4C3F5"/>
                </a:solidFill>
                <a:latin typeface="+mj-ea"/>
                <a:ea typeface="+mj-ea"/>
              </a:rPr>
              <a:t>    </a:t>
            </a:r>
            <a:r>
              <a:rPr lang="zh-CN" altLang="en-US" sz="1800" dirty="0">
                <a:solidFill>
                  <a:srgbClr val="C4C3F5"/>
                </a:solidFill>
                <a:latin typeface="+mj-ea"/>
                <a:ea typeface="+mj-ea"/>
              </a:rPr>
              <a:t>在日常生活中因人的不安全因素和物的不安全状态，往往会出现初期消防火险，如果能熟练掌握初期火险扑救方法，就可将隐患消除在萌芽状态。</a:t>
            </a:r>
            <a:endParaRPr lang="zh-CN" altLang="en-US" sz="1800" dirty="0">
              <a:solidFill>
                <a:srgbClr val="C4C3F5"/>
              </a:solidFill>
              <a:latin typeface="+mj-ea"/>
              <a:ea typeface="+mj-ea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消防安全从每个人做起</a:t>
            </a:r>
            <a:endParaRPr lang="en-US" altLang="zh-CN" sz="1800" b="1" dirty="0">
              <a:solidFill>
                <a:srgbClr val="FF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牢记火警电话</a:t>
            </a:r>
            <a:r>
              <a:rPr lang="en-US" altLang="zh-CN" sz="1800" b="1" dirty="0">
                <a:solidFill>
                  <a:srgbClr val="FF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119</a:t>
            </a:r>
            <a:endParaRPr lang="zh-CN" altLang="en-US" sz="1800" dirty="0">
              <a:solidFill>
                <a:srgbClr val="C4C3F5"/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7308" y="2374975"/>
            <a:ext cx="3352692" cy="166661"/>
            <a:chOff x="1357399" y="423919"/>
            <a:chExt cx="2590852" cy="152396"/>
          </a:xfrm>
        </p:grpSpPr>
        <p:cxnSp>
          <p:nvCxnSpPr>
            <p:cNvPr id="4" name="直接连接符 3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直接连接符 4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5359434" y="2374975"/>
            <a:ext cx="3327258" cy="166661"/>
            <a:chOff x="1357399" y="423919"/>
            <a:chExt cx="2590852" cy="152396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连接符 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5225"/>
            <a:ext cx="1547796" cy="154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906" y="1061281"/>
            <a:ext cx="2819326" cy="479425"/>
          </a:xfrm>
        </p:spPr>
        <p:txBody>
          <a:bodyPr/>
          <a:lstStyle/>
          <a:p>
            <a:pPr algn="l"/>
            <a:r>
              <a:rPr lang="zh-CN" altLang="en-US" sz="2400" b="1" dirty="0">
                <a:solidFill>
                  <a:srgbClr val="090831"/>
                </a:solidFill>
                <a:latin typeface="+mj-ea"/>
              </a:rPr>
              <a:t>消防工作任务</a:t>
            </a:r>
            <a:endParaRPr lang="zh-CN" altLang="en-US" sz="2400" b="1" dirty="0">
              <a:solidFill>
                <a:srgbClr val="090831"/>
              </a:solidFill>
              <a:latin typeface="+mj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0996"/>
            <a:ext cx="2362246" cy="116849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预防火灾和减少火灾危害，保护人身、公共财产安全，保护人民的生命安全。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251915" y="1013232"/>
            <a:ext cx="2362138" cy="53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90831"/>
                </a:solidFill>
                <a:latin typeface="+mj-ea"/>
                <a:ea typeface="+mj-ea"/>
              </a:rPr>
              <a:t>消防工作的原则</a:t>
            </a:r>
            <a:endParaRPr lang="zh-CN" altLang="en-US" b="1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7200" y="173443"/>
            <a:ext cx="5521537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消防工作概述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22012" y="514404"/>
            <a:ext cx="2099976" cy="2792849"/>
            <a:chOff x="3152774" y="883615"/>
            <a:chExt cx="2809875" cy="3736975"/>
          </a:xfrm>
        </p:grpSpPr>
        <p:sp>
          <p:nvSpPr>
            <p:cNvPr id="5" name="Freeform 5"/>
            <p:cNvSpPr/>
            <p:nvPr/>
          </p:nvSpPr>
          <p:spPr bwMode="auto">
            <a:xfrm>
              <a:off x="3152774" y="883615"/>
              <a:ext cx="2809875" cy="3736975"/>
            </a:xfrm>
            <a:custGeom>
              <a:avLst/>
              <a:gdLst>
                <a:gd name="T0" fmla="*/ 1352 w 1770"/>
                <a:gd name="T1" fmla="*/ 729 h 2354"/>
                <a:gd name="T2" fmla="*/ 1382 w 1770"/>
                <a:gd name="T3" fmla="*/ 927 h 2354"/>
                <a:gd name="T4" fmla="*/ 1356 w 1770"/>
                <a:gd name="T5" fmla="*/ 965 h 2354"/>
                <a:gd name="T6" fmla="*/ 1258 w 1770"/>
                <a:gd name="T7" fmla="*/ 719 h 2354"/>
                <a:gd name="T8" fmla="*/ 1098 w 1770"/>
                <a:gd name="T9" fmla="*/ 462 h 2354"/>
                <a:gd name="T10" fmla="*/ 866 w 1770"/>
                <a:gd name="T11" fmla="*/ 200 h 2354"/>
                <a:gd name="T12" fmla="*/ 642 w 1770"/>
                <a:gd name="T13" fmla="*/ 0 h 2354"/>
                <a:gd name="T14" fmla="*/ 734 w 1770"/>
                <a:gd name="T15" fmla="*/ 156 h 2354"/>
                <a:gd name="T16" fmla="*/ 784 w 1770"/>
                <a:gd name="T17" fmla="*/ 318 h 2354"/>
                <a:gd name="T18" fmla="*/ 790 w 1770"/>
                <a:gd name="T19" fmla="*/ 480 h 2354"/>
                <a:gd name="T20" fmla="*/ 750 w 1770"/>
                <a:gd name="T21" fmla="*/ 637 h 2354"/>
                <a:gd name="T22" fmla="*/ 668 w 1770"/>
                <a:gd name="T23" fmla="*/ 526 h 2354"/>
                <a:gd name="T24" fmla="*/ 528 w 1770"/>
                <a:gd name="T25" fmla="*/ 384 h 2354"/>
                <a:gd name="T26" fmla="*/ 532 w 1770"/>
                <a:gd name="T27" fmla="*/ 462 h 2354"/>
                <a:gd name="T28" fmla="*/ 574 w 1770"/>
                <a:gd name="T29" fmla="*/ 677 h 2354"/>
                <a:gd name="T30" fmla="*/ 558 w 1770"/>
                <a:gd name="T31" fmla="*/ 875 h 2354"/>
                <a:gd name="T32" fmla="*/ 498 w 1770"/>
                <a:gd name="T33" fmla="*/ 1047 h 2354"/>
                <a:gd name="T34" fmla="*/ 442 w 1770"/>
                <a:gd name="T35" fmla="*/ 1103 h 2354"/>
                <a:gd name="T36" fmla="*/ 404 w 1770"/>
                <a:gd name="T37" fmla="*/ 999 h 2354"/>
                <a:gd name="T38" fmla="*/ 396 w 1770"/>
                <a:gd name="T39" fmla="*/ 875 h 2354"/>
                <a:gd name="T40" fmla="*/ 416 w 1770"/>
                <a:gd name="T41" fmla="*/ 761 h 2354"/>
                <a:gd name="T42" fmla="*/ 444 w 1770"/>
                <a:gd name="T43" fmla="*/ 699 h 2354"/>
                <a:gd name="T44" fmla="*/ 316 w 1770"/>
                <a:gd name="T45" fmla="*/ 869 h 2354"/>
                <a:gd name="T46" fmla="*/ 226 w 1770"/>
                <a:gd name="T47" fmla="*/ 1035 h 2354"/>
                <a:gd name="T48" fmla="*/ 168 w 1770"/>
                <a:gd name="T49" fmla="*/ 1193 h 2354"/>
                <a:gd name="T50" fmla="*/ 140 w 1770"/>
                <a:gd name="T51" fmla="*/ 1345 h 2354"/>
                <a:gd name="T52" fmla="*/ 104 w 1770"/>
                <a:gd name="T53" fmla="*/ 1253 h 2354"/>
                <a:gd name="T54" fmla="*/ 86 w 1770"/>
                <a:gd name="T55" fmla="*/ 1115 h 2354"/>
                <a:gd name="T56" fmla="*/ 36 w 1770"/>
                <a:gd name="T57" fmla="*/ 1269 h 2354"/>
                <a:gd name="T58" fmla="*/ 0 w 1770"/>
                <a:gd name="T59" fmla="*/ 1603 h 2354"/>
                <a:gd name="T60" fmla="*/ 36 w 1770"/>
                <a:gd name="T61" fmla="*/ 1876 h 2354"/>
                <a:gd name="T62" fmla="*/ 130 w 1770"/>
                <a:gd name="T63" fmla="*/ 2084 h 2354"/>
                <a:gd name="T64" fmla="*/ 264 w 1770"/>
                <a:gd name="T65" fmla="*/ 2234 h 2354"/>
                <a:gd name="T66" fmla="*/ 424 w 1770"/>
                <a:gd name="T67" fmla="*/ 2324 h 2354"/>
                <a:gd name="T68" fmla="*/ 594 w 1770"/>
                <a:gd name="T69" fmla="*/ 2354 h 2354"/>
                <a:gd name="T70" fmla="*/ 756 w 1770"/>
                <a:gd name="T71" fmla="*/ 2326 h 2354"/>
                <a:gd name="T72" fmla="*/ 850 w 1770"/>
                <a:gd name="T73" fmla="*/ 2278 h 2354"/>
                <a:gd name="T74" fmla="*/ 916 w 1770"/>
                <a:gd name="T75" fmla="*/ 2296 h 2354"/>
                <a:gd name="T76" fmla="*/ 1022 w 1770"/>
                <a:gd name="T77" fmla="*/ 2338 h 2354"/>
                <a:gd name="T78" fmla="*/ 1104 w 1770"/>
                <a:gd name="T79" fmla="*/ 2352 h 2354"/>
                <a:gd name="T80" fmla="*/ 1278 w 1770"/>
                <a:gd name="T81" fmla="*/ 2336 h 2354"/>
                <a:gd name="T82" fmla="*/ 1466 w 1770"/>
                <a:gd name="T83" fmla="*/ 2252 h 2354"/>
                <a:gd name="T84" fmla="*/ 1622 w 1770"/>
                <a:gd name="T85" fmla="*/ 2102 h 2354"/>
                <a:gd name="T86" fmla="*/ 1708 w 1770"/>
                <a:gd name="T87" fmla="*/ 1952 h 2354"/>
                <a:gd name="T88" fmla="*/ 1748 w 1770"/>
                <a:gd name="T89" fmla="*/ 1836 h 2354"/>
                <a:gd name="T90" fmla="*/ 1768 w 1770"/>
                <a:gd name="T91" fmla="*/ 1707 h 2354"/>
                <a:gd name="T92" fmla="*/ 1768 w 1770"/>
                <a:gd name="T93" fmla="*/ 1565 h 2354"/>
                <a:gd name="T94" fmla="*/ 1746 w 1770"/>
                <a:gd name="T95" fmla="*/ 1415 h 2354"/>
                <a:gd name="T96" fmla="*/ 1700 w 1770"/>
                <a:gd name="T97" fmla="*/ 1255 h 2354"/>
                <a:gd name="T98" fmla="*/ 1626 w 1770"/>
                <a:gd name="T99" fmla="*/ 1085 h 2354"/>
                <a:gd name="T100" fmla="*/ 1524 w 1770"/>
                <a:gd name="T101" fmla="*/ 907 h 2354"/>
                <a:gd name="T102" fmla="*/ 1390 w 1770"/>
                <a:gd name="T103" fmla="*/ 723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0" h="2354">
                  <a:moveTo>
                    <a:pt x="1310" y="629"/>
                  </a:moveTo>
                  <a:lnTo>
                    <a:pt x="1310" y="629"/>
                  </a:lnTo>
                  <a:lnTo>
                    <a:pt x="1334" y="679"/>
                  </a:lnTo>
                  <a:lnTo>
                    <a:pt x="1352" y="729"/>
                  </a:lnTo>
                  <a:lnTo>
                    <a:pt x="1366" y="779"/>
                  </a:lnTo>
                  <a:lnTo>
                    <a:pt x="1376" y="829"/>
                  </a:lnTo>
                  <a:lnTo>
                    <a:pt x="1382" y="879"/>
                  </a:lnTo>
                  <a:lnTo>
                    <a:pt x="1382" y="927"/>
                  </a:lnTo>
                  <a:lnTo>
                    <a:pt x="1378" y="977"/>
                  </a:lnTo>
                  <a:lnTo>
                    <a:pt x="1370" y="1023"/>
                  </a:lnTo>
                  <a:lnTo>
                    <a:pt x="1370" y="1023"/>
                  </a:lnTo>
                  <a:lnTo>
                    <a:pt x="1356" y="965"/>
                  </a:lnTo>
                  <a:lnTo>
                    <a:pt x="1336" y="905"/>
                  </a:lnTo>
                  <a:lnTo>
                    <a:pt x="1314" y="843"/>
                  </a:lnTo>
                  <a:lnTo>
                    <a:pt x="1288" y="781"/>
                  </a:lnTo>
                  <a:lnTo>
                    <a:pt x="1258" y="719"/>
                  </a:lnTo>
                  <a:lnTo>
                    <a:pt x="1226" y="657"/>
                  </a:lnTo>
                  <a:lnTo>
                    <a:pt x="1188" y="593"/>
                  </a:lnTo>
                  <a:lnTo>
                    <a:pt x="1144" y="526"/>
                  </a:lnTo>
                  <a:lnTo>
                    <a:pt x="1098" y="462"/>
                  </a:lnTo>
                  <a:lnTo>
                    <a:pt x="1048" y="396"/>
                  </a:lnTo>
                  <a:lnTo>
                    <a:pt x="992" y="332"/>
                  </a:lnTo>
                  <a:lnTo>
                    <a:pt x="932" y="266"/>
                  </a:lnTo>
                  <a:lnTo>
                    <a:pt x="866" y="200"/>
                  </a:lnTo>
                  <a:lnTo>
                    <a:pt x="796" y="134"/>
                  </a:lnTo>
                  <a:lnTo>
                    <a:pt x="722" y="66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68" y="38"/>
                  </a:lnTo>
                  <a:lnTo>
                    <a:pt x="694" y="76"/>
                  </a:lnTo>
                  <a:lnTo>
                    <a:pt x="716" y="116"/>
                  </a:lnTo>
                  <a:lnTo>
                    <a:pt x="734" y="156"/>
                  </a:lnTo>
                  <a:lnTo>
                    <a:pt x="750" y="196"/>
                  </a:lnTo>
                  <a:lnTo>
                    <a:pt x="764" y="236"/>
                  </a:lnTo>
                  <a:lnTo>
                    <a:pt x="776" y="278"/>
                  </a:lnTo>
                  <a:lnTo>
                    <a:pt x="784" y="318"/>
                  </a:lnTo>
                  <a:lnTo>
                    <a:pt x="790" y="358"/>
                  </a:lnTo>
                  <a:lnTo>
                    <a:pt x="792" y="400"/>
                  </a:lnTo>
                  <a:lnTo>
                    <a:pt x="792" y="440"/>
                  </a:lnTo>
                  <a:lnTo>
                    <a:pt x="790" y="480"/>
                  </a:lnTo>
                  <a:lnTo>
                    <a:pt x="784" y="520"/>
                  </a:lnTo>
                  <a:lnTo>
                    <a:pt x="776" y="560"/>
                  </a:lnTo>
                  <a:lnTo>
                    <a:pt x="764" y="599"/>
                  </a:lnTo>
                  <a:lnTo>
                    <a:pt x="750" y="637"/>
                  </a:lnTo>
                  <a:lnTo>
                    <a:pt x="750" y="637"/>
                  </a:lnTo>
                  <a:lnTo>
                    <a:pt x="726" y="601"/>
                  </a:lnTo>
                  <a:lnTo>
                    <a:pt x="698" y="562"/>
                  </a:lnTo>
                  <a:lnTo>
                    <a:pt x="668" y="526"/>
                  </a:lnTo>
                  <a:lnTo>
                    <a:pt x="636" y="490"/>
                  </a:lnTo>
                  <a:lnTo>
                    <a:pt x="602" y="454"/>
                  </a:lnTo>
                  <a:lnTo>
                    <a:pt x="566" y="418"/>
                  </a:lnTo>
                  <a:lnTo>
                    <a:pt x="528" y="384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512" y="406"/>
                  </a:lnTo>
                  <a:lnTo>
                    <a:pt x="532" y="462"/>
                  </a:lnTo>
                  <a:lnTo>
                    <a:pt x="550" y="518"/>
                  </a:lnTo>
                  <a:lnTo>
                    <a:pt x="562" y="572"/>
                  </a:lnTo>
                  <a:lnTo>
                    <a:pt x="570" y="625"/>
                  </a:lnTo>
                  <a:lnTo>
                    <a:pt x="574" y="677"/>
                  </a:lnTo>
                  <a:lnTo>
                    <a:pt x="574" y="729"/>
                  </a:lnTo>
                  <a:lnTo>
                    <a:pt x="572" y="779"/>
                  </a:lnTo>
                  <a:lnTo>
                    <a:pt x="566" y="827"/>
                  </a:lnTo>
                  <a:lnTo>
                    <a:pt x="558" y="875"/>
                  </a:lnTo>
                  <a:lnTo>
                    <a:pt x="546" y="919"/>
                  </a:lnTo>
                  <a:lnTo>
                    <a:pt x="532" y="963"/>
                  </a:lnTo>
                  <a:lnTo>
                    <a:pt x="516" y="1007"/>
                  </a:lnTo>
                  <a:lnTo>
                    <a:pt x="498" y="1047"/>
                  </a:lnTo>
                  <a:lnTo>
                    <a:pt x="478" y="1085"/>
                  </a:lnTo>
                  <a:lnTo>
                    <a:pt x="456" y="1121"/>
                  </a:lnTo>
                  <a:lnTo>
                    <a:pt x="456" y="1121"/>
                  </a:lnTo>
                  <a:lnTo>
                    <a:pt x="442" y="1103"/>
                  </a:lnTo>
                  <a:lnTo>
                    <a:pt x="428" y="1079"/>
                  </a:lnTo>
                  <a:lnTo>
                    <a:pt x="418" y="1055"/>
                  </a:lnTo>
                  <a:lnTo>
                    <a:pt x="410" y="1029"/>
                  </a:lnTo>
                  <a:lnTo>
                    <a:pt x="404" y="999"/>
                  </a:lnTo>
                  <a:lnTo>
                    <a:pt x="398" y="969"/>
                  </a:lnTo>
                  <a:lnTo>
                    <a:pt x="396" y="939"/>
                  </a:lnTo>
                  <a:lnTo>
                    <a:pt x="396" y="907"/>
                  </a:lnTo>
                  <a:lnTo>
                    <a:pt x="396" y="875"/>
                  </a:lnTo>
                  <a:lnTo>
                    <a:pt x="398" y="845"/>
                  </a:lnTo>
                  <a:lnTo>
                    <a:pt x="402" y="815"/>
                  </a:lnTo>
                  <a:lnTo>
                    <a:pt x="408" y="787"/>
                  </a:lnTo>
                  <a:lnTo>
                    <a:pt x="416" y="761"/>
                  </a:lnTo>
                  <a:lnTo>
                    <a:pt x="424" y="737"/>
                  </a:lnTo>
                  <a:lnTo>
                    <a:pt x="432" y="717"/>
                  </a:lnTo>
                  <a:lnTo>
                    <a:pt x="444" y="699"/>
                  </a:lnTo>
                  <a:lnTo>
                    <a:pt x="444" y="699"/>
                  </a:lnTo>
                  <a:lnTo>
                    <a:pt x="408" y="741"/>
                  </a:lnTo>
                  <a:lnTo>
                    <a:pt x="376" y="783"/>
                  </a:lnTo>
                  <a:lnTo>
                    <a:pt x="346" y="827"/>
                  </a:lnTo>
                  <a:lnTo>
                    <a:pt x="316" y="869"/>
                  </a:lnTo>
                  <a:lnTo>
                    <a:pt x="292" y="911"/>
                  </a:lnTo>
                  <a:lnTo>
                    <a:pt x="268" y="953"/>
                  </a:lnTo>
                  <a:lnTo>
                    <a:pt x="246" y="993"/>
                  </a:lnTo>
                  <a:lnTo>
                    <a:pt x="226" y="1035"/>
                  </a:lnTo>
                  <a:lnTo>
                    <a:pt x="208" y="1075"/>
                  </a:lnTo>
                  <a:lnTo>
                    <a:pt x="194" y="1115"/>
                  </a:lnTo>
                  <a:lnTo>
                    <a:pt x="180" y="1155"/>
                  </a:lnTo>
                  <a:lnTo>
                    <a:pt x="168" y="1193"/>
                  </a:lnTo>
                  <a:lnTo>
                    <a:pt x="158" y="1231"/>
                  </a:lnTo>
                  <a:lnTo>
                    <a:pt x="150" y="1269"/>
                  </a:lnTo>
                  <a:lnTo>
                    <a:pt x="144" y="1307"/>
                  </a:lnTo>
                  <a:lnTo>
                    <a:pt x="140" y="1345"/>
                  </a:lnTo>
                  <a:lnTo>
                    <a:pt x="140" y="1345"/>
                  </a:lnTo>
                  <a:lnTo>
                    <a:pt x="126" y="1315"/>
                  </a:lnTo>
                  <a:lnTo>
                    <a:pt x="114" y="1285"/>
                  </a:lnTo>
                  <a:lnTo>
                    <a:pt x="104" y="1253"/>
                  </a:lnTo>
                  <a:lnTo>
                    <a:pt x="96" y="1219"/>
                  </a:lnTo>
                  <a:lnTo>
                    <a:pt x="90" y="1185"/>
                  </a:lnTo>
                  <a:lnTo>
                    <a:pt x="86" y="1151"/>
                  </a:lnTo>
                  <a:lnTo>
                    <a:pt x="86" y="1115"/>
                  </a:lnTo>
                  <a:lnTo>
                    <a:pt x="86" y="1079"/>
                  </a:lnTo>
                  <a:lnTo>
                    <a:pt x="86" y="1079"/>
                  </a:lnTo>
                  <a:lnTo>
                    <a:pt x="58" y="1175"/>
                  </a:lnTo>
                  <a:lnTo>
                    <a:pt x="36" y="1269"/>
                  </a:lnTo>
                  <a:lnTo>
                    <a:pt x="20" y="1359"/>
                  </a:lnTo>
                  <a:lnTo>
                    <a:pt x="8" y="1443"/>
                  </a:lnTo>
                  <a:lnTo>
                    <a:pt x="2" y="1525"/>
                  </a:lnTo>
                  <a:lnTo>
                    <a:pt x="0" y="1603"/>
                  </a:lnTo>
                  <a:lnTo>
                    <a:pt x="2" y="1677"/>
                  </a:lnTo>
                  <a:lnTo>
                    <a:pt x="10" y="1747"/>
                  </a:lnTo>
                  <a:lnTo>
                    <a:pt x="20" y="1814"/>
                  </a:lnTo>
                  <a:lnTo>
                    <a:pt x="36" y="1876"/>
                  </a:lnTo>
                  <a:lnTo>
                    <a:pt x="54" y="1934"/>
                  </a:lnTo>
                  <a:lnTo>
                    <a:pt x="76" y="1988"/>
                  </a:lnTo>
                  <a:lnTo>
                    <a:pt x="102" y="2038"/>
                  </a:lnTo>
                  <a:lnTo>
                    <a:pt x="130" y="2084"/>
                  </a:lnTo>
                  <a:lnTo>
                    <a:pt x="160" y="2128"/>
                  </a:lnTo>
                  <a:lnTo>
                    <a:pt x="192" y="2168"/>
                  </a:lnTo>
                  <a:lnTo>
                    <a:pt x="228" y="2202"/>
                  </a:lnTo>
                  <a:lnTo>
                    <a:pt x="264" y="2234"/>
                  </a:lnTo>
                  <a:lnTo>
                    <a:pt x="302" y="2262"/>
                  </a:lnTo>
                  <a:lnTo>
                    <a:pt x="342" y="2286"/>
                  </a:lnTo>
                  <a:lnTo>
                    <a:pt x="382" y="2306"/>
                  </a:lnTo>
                  <a:lnTo>
                    <a:pt x="424" y="2324"/>
                  </a:lnTo>
                  <a:lnTo>
                    <a:pt x="466" y="2336"/>
                  </a:lnTo>
                  <a:lnTo>
                    <a:pt x="508" y="2346"/>
                  </a:lnTo>
                  <a:lnTo>
                    <a:pt x="550" y="2352"/>
                  </a:lnTo>
                  <a:lnTo>
                    <a:pt x="594" y="2354"/>
                  </a:lnTo>
                  <a:lnTo>
                    <a:pt x="636" y="2352"/>
                  </a:lnTo>
                  <a:lnTo>
                    <a:pt x="676" y="2346"/>
                  </a:lnTo>
                  <a:lnTo>
                    <a:pt x="718" y="2338"/>
                  </a:lnTo>
                  <a:lnTo>
                    <a:pt x="756" y="2326"/>
                  </a:lnTo>
                  <a:lnTo>
                    <a:pt x="794" y="2310"/>
                  </a:lnTo>
                  <a:lnTo>
                    <a:pt x="830" y="2290"/>
                  </a:lnTo>
                  <a:lnTo>
                    <a:pt x="830" y="2290"/>
                  </a:lnTo>
                  <a:lnTo>
                    <a:pt x="850" y="2278"/>
                  </a:lnTo>
                  <a:lnTo>
                    <a:pt x="868" y="2264"/>
                  </a:lnTo>
                  <a:lnTo>
                    <a:pt x="868" y="2264"/>
                  </a:lnTo>
                  <a:lnTo>
                    <a:pt x="892" y="2280"/>
                  </a:lnTo>
                  <a:lnTo>
                    <a:pt x="916" y="2296"/>
                  </a:lnTo>
                  <a:lnTo>
                    <a:pt x="942" y="2308"/>
                  </a:lnTo>
                  <a:lnTo>
                    <a:pt x="968" y="2320"/>
                  </a:lnTo>
                  <a:lnTo>
                    <a:pt x="994" y="2330"/>
                  </a:lnTo>
                  <a:lnTo>
                    <a:pt x="1022" y="2338"/>
                  </a:lnTo>
                  <a:lnTo>
                    <a:pt x="1050" y="2346"/>
                  </a:lnTo>
                  <a:lnTo>
                    <a:pt x="1078" y="2350"/>
                  </a:lnTo>
                  <a:lnTo>
                    <a:pt x="1078" y="2350"/>
                  </a:lnTo>
                  <a:lnTo>
                    <a:pt x="1104" y="2352"/>
                  </a:lnTo>
                  <a:lnTo>
                    <a:pt x="1128" y="2354"/>
                  </a:lnTo>
                  <a:lnTo>
                    <a:pt x="1180" y="2352"/>
                  </a:lnTo>
                  <a:lnTo>
                    <a:pt x="1230" y="2346"/>
                  </a:lnTo>
                  <a:lnTo>
                    <a:pt x="1278" y="2336"/>
                  </a:lnTo>
                  <a:lnTo>
                    <a:pt x="1328" y="2322"/>
                  </a:lnTo>
                  <a:lnTo>
                    <a:pt x="1376" y="2302"/>
                  </a:lnTo>
                  <a:lnTo>
                    <a:pt x="1422" y="2280"/>
                  </a:lnTo>
                  <a:lnTo>
                    <a:pt x="1466" y="2252"/>
                  </a:lnTo>
                  <a:lnTo>
                    <a:pt x="1508" y="2220"/>
                  </a:lnTo>
                  <a:lnTo>
                    <a:pt x="1550" y="2184"/>
                  </a:lnTo>
                  <a:lnTo>
                    <a:pt x="1588" y="2146"/>
                  </a:lnTo>
                  <a:lnTo>
                    <a:pt x="1622" y="2102"/>
                  </a:lnTo>
                  <a:lnTo>
                    <a:pt x="1654" y="2056"/>
                  </a:lnTo>
                  <a:lnTo>
                    <a:pt x="1684" y="2006"/>
                  </a:lnTo>
                  <a:lnTo>
                    <a:pt x="1696" y="1980"/>
                  </a:lnTo>
                  <a:lnTo>
                    <a:pt x="1708" y="1952"/>
                  </a:lnTo>
                  <a:lnTo>
                    <a:pt x="1720" y="1924"/>
                  </a:lnTo>
                  <a:lnTo>
                    <a:pt x="1730" y="1896"/>
                  </a:lnTo>
                  <a:lnTo>
                    <a:pt x="1740" y="1866"/>
                  </a:lnTo>
                  <a:lnTo>
                    <a:pt x="1748" y="1836"/>
                  </a:lnTo>
                  <a:lnTo>
                    <a:pt x="1754" y="1804"/>
                  </a:lnTo>
                  <a:lnTo>
                    <a:pt x="1760" y="1772"/>
                  </a:lnTo>
                  <a:lnTo>
                    <a:pt x="1764" y="1739"/>
                  </a:lnTo>
                  <a:lnTo>
                    <a:pt x="1768" y="1707"/>
                  </a:lnTo>
                  <a:lnTo>
                    <a:pt x="1770" y="1673"/>
                  </a:lnTo>
                  <a:lnTo>
                    <a:pt x="1770" y="1637"/>
                  </a:lnTo>
                  <a:lnTo>
                    <a:pt x="1770" y="1601"/>
                  </a:lnTo>
                  <a:lnTo>
                    <a:pt x="1768" y="1565"/>
                  </a:lnTo>
                  <a:lnTo>
                    <a:pt x="1764" y="1529"/>
                  </a:lnTo>
                  <a:lnTo>
                    <a:pt x="1760" y="1491"/>
                  </a:lnTo>
                  <a:lnTo>
                    <a:pt x="1754" y="1453"/>
                  </a:lnTo>
                  <a:lnTo>
                    <a:pt x="1746" y="1415"/>
                  </a:lnTo>
                  <a:lnTo>
                    <a:pt x="1736" y="1375"/>
                  </a:lnTo>
                  <a:lnTo>
                    <a:pt x="1726" y="1335"/>
                  </a:lnTo>
                  <a:lnTo>
                    <a:pt x="1714" y="1295"/>
                  </a:lnTo>
                  <a:lnTo>
                    <a:pt x="1700" y="1255"/>
                  </a:lnTo>
                  <a:lnTo>
                    <a:pt x="1684" y="1213"/>
                  </a:lnTo>
                  <a:lnTo>
                    <a:pt x="1666" y="1171"/>
                  </a:lnTo>
                  <a:lnTo>
                    <a:pt x="1648" y="1129"/>
                  </a:lnTo>
                  <a:lnTo>
                    <a:pt x="1626" y="1085"/>
                  </a:lnTo>
                  <a:lnTo>
                    <a:pt x="1604" y="1041"/>
                  </a:lnTo>
                  <a:lnTo>
                    <a:pt x="1578" y="997"/>
                  </a:lnTo>
                  <a:lnTo>
                    <a:pt x="1552" y="953"/>
                  </a:lnTo>
                  <a:lnTo>
                    <a:pt x="1524" y="907"/>
                  </a:lnTo>
                  <a:lnTo>
                    <a:pt x="1492" y="863"/>
                  </a:lnTo>
                  <a:lnTo>
                    <a:pt x="1460" y="817"/>
                  </a:lnTo>
                  <a:lnTo>
                    <a:pt x="1426" y="769"/>
                  </a:lnTo>
                  <a:lnTo>
                    <a:pt x="1390" y="723"/>
                  </a:lnTo>
                  <a:lnTo>
                    <a:pt x="1350" y="675"/>
                  </a:lnTo>
                  <a:lnTo>
                    <a:pt x="1310" y="629"/>
                  </a:lnTo>
                  <a:lnTo>
                    <a:pt x="1310" y="6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816349" y="2469528"/>
              <a:ext cx="1527175" cy="2043113"/>
            </a:xfrm>
            <a:custGeom>
              <a:avLst/>
              <a:gdLst>
                <a:gd name="T0" fmla="*/ 744 w 962"/>
                <a:gd name="T1" fmla="*/ 382 h 1287"/>
                <a:gd name="T2" fmla="*/ 764 w 962"/>
                <a:gd name="T3" fmla="*/ 464 h 1287"/>
                <a:gd name="T4" fmla="*/ 762 w 962"/>
                <a:gd name="T5" fmla="*/ 544 h 1287"/>
                <a:gd name="T6" fmla="*/ 750 w 962"/>
                <a:gd name="T7" fmla="*/ 538 h 1287"/>
                <a:gd name="T8" fmla="*/ 718 w 962"/>
                <a:gd name="T9" fmla="*/ 436 h 1287"/>
                <a:gd name="T10" fmla="*/ 668 w 962"/>
                <a:gd name="T11" fmla="*/ 332 h 1287"/>
                <a:gd name="T12" fmla="*/ 596 w 962"/>
                <a:gd name="T13" fmla="*/ 224 h 1287"/>
                <a:gd name="T14" fmla="*/ 502 w 962"/>
                <a:gd name="T15" fmla="*/ 112 h 1287"/>
                <a:gd name="T16" fmla="*/ 384 w 962"/>
                <a:gd name="T17" fmla="*/ 0 h 1287"/>
                <a:gd name="T18" fmla="*/ 410 w 962"/>
                <a:gd name="T19" fmla="*/ 42 h 1287"/>
                <a:gd name="T20" fmla="*/ 440 w 962"/>
                <a:gd name="T21" fmla="*/ 108 h 1287"/>
                <a:gd name="T22" fmla="*/ 454 w 962"/>
                <a:gd name="T23" fmla="*/ 174 h 1287"/>
                <a:gd name="T24" fmla="*/ 456 w 962"/>
                <a:gd name="T25" fmla="*/ 242 h 1287"/>
                <a:gd name="T26" fmla="*/ 444 w 962"/>
                <a:gd name="T27" fmla="*/ 306 h 1287"/>
                <a:gd name="T28" fmla="*/ 430 w 962"/>
                <a:gd name="T29" fmla="*/ 346 h 1287"/>
                <a:gd name="T30" fmla="*/ 334 w 962"/>
                <a:gd name="T31" fmla="*/ 224 h 1287"/>
                <a:gd name="T32" fmla="*/ 304 w 962"/>
                <a:gd name="T33" fmla="*/ 216 h 1287"/>
                <a:gd name="T34" fmla="*/ 328 w 962"/>
                <a:gd name="T35" fmla="*/ 308 h 1287"/>
                <a:gd name="T36" fmla="*/ 332 w 962"/>
                <a:gd name="T37" fmla="*/ 392 h 1287"/>
                <a:gd name="T38" fmla="*/ 320 w 962"/>
                <a:gd name="T39" fmla="*/ 472 h 1287"/>
                <a:gd name="T40" fmla="*/ 294 w 962"/>
                <a:gd name="T41" fmla="*/ 542 h 1287"/>
                <a:gd name="T42" fmla="*/ 260 w 962"/>
                <a:gd name="T43" fmla="*/ 602 h 1287"/>
                <a:gd name="T44" fmla="*/ 246 w 962"/>
                <a:gd name="T45" fmla="*/ 580 h 1287"/>
                <a:gd name="T46" fmla="*/ 234 w 962"/>
                <a:gd name="T47" fmla="*/ 536 h 1287"/>
                <a:gd name="T48" fmla="*/ 234 w 962"/>
                <a:gd name="T49" fmla="*/ 452 h 1287"/>
                <a:gd name="T50" fmla="*/ 256 w 962"/>
                <a:gd name="T51" fmla="*/ 382 h 1287"/>
                <a:gd name="T52" fmla="*/ 222 w 962"/>
                <a:gd name="T53" fmla="*/ 418 h 1287"/>
                <a:gd name="T54" fmla="*/ 136 w 962"/>
                <a:gd name="T55" fmla="*/ 550 h 1287"/>
                <a:gd name="T56" fmla="*/ 90 w 962"/>
                <a:gd name="T57" fmla="*/ 678 h 1287"/>
                <a:gd name="T58" fmla="*/ 76 w 962"/>
                <a:gd name="T59" fmla="*/ 700 h 1287"/>
                <a:gd name="T60" fmla="*/ 62 w 962"/>
                <a:gd name="T61" fmla="*/ 648 h 1287"/>
                <a:gd name="T62" fmla="*/ 58 w 962"/>
                <a:gd name="T63" fmla="*/ 592 h 1287"/>
                <a:gd name="T64" fmla="*/ 42 w 962"/>
                <a:gd name="T65" fmla="*/ 624 h 1287"/>
                <a:gd name="T66" fmla="*/ 8 w 962"/>
                <a:gd name="T67" fmla="*/ 769 h 1287"/>
                <a:gd name="T68" fmla="*/ 0 w 962"/>
                <a:gd name="T69" fmla="*/ 895 h 1287"/>
                <a:gd name="T70" fmla="*/ 14 w 962"/>
                <a:gd name="T71" fmla="*/ 1003 h 1287"/>
                <a:gd name="T72" fmla="*/ 46 w 962"/>
                <a:gd name="T73" fmla="*/ 1093 h 1287"/>
                <a:gd name="T74" fmla="*/ 94 w 962"/>
                <a:gd name="T75" fmla="*/ 1165 h 1287"/>
                <a:gd name="T76" fmla="*/ 150 w 962"/>
                <a:gd name="T77" fmla="*/ 1219 h 1287"/>
                <a:gd name="T78" fmla="*/ 216 w 962"/>
                <a:gd name="T79" fmla="*/ 1255 h 1287"/>
                <a:gd name="T80" fmla="*/ 284 w 962"/>
                <a:gd name="T81" fmla="*/ 1273 h 1287"/>
                <a:gd name="T82" fmla="*/ 352 w 962"/>
                <a:gd name="T83" fmla="*/ 1273 h 1287"/>
                <a:gd name="T84" fmla="*/ 418 w 962"/>
                <a:gd name="T85" fmla="*/ 1255 h 1287"/>
                <a:gd name="T86" fmla="*/ 458 w 962"/>
                <a:gd name="T87" fmla="*/ 1233 h 1287"/>
                <a:gd name="T88" fmla="*/ 510 w 962"/>
                <a:gd name="T89" fmla="*/ 1265 h 1287"/>
                <a:gd name="T90" fmla="*/ 570 w 962"/>
                <a:gd name="T91" fmla="*/ 1283 h 1287"/>
                <a:gd name="T92" fmla="*/ 652 w 962"/>
                <a:gd name="T93" fmla="*/ 1285 h 1287"/>
                <a:gd name="T94" fmla="*/ 732 w 962"/>
                <a:gd name="T95" fmla="*/ 1265 h 1287"/>
                <a:gd name="T96" fmla="*/ 806 w 962"/>
                <a:gd name="T97" fmla="*/ 1223 h 1287"/>
                <a:gd name="T98" fmla="*/ 872 w 962"/>
                <a:gd name="T99" fmla="*/ 1161 h 1287"/>
                <a:gd name="T100" fmla="*/ 922 w 962"/>
                <a:gd name="T101" fmla="*/ 1081 h 1287"/>
                <a:gd name="T102" fmla="*/ 952 w 962"/>
                <a:gd name="T103" fmla="*/ 985 h 1287"/>
                <a:gd name="T104" fmla="*/ 962 w 962"/>
                <a:gd name="T105" fmla="*/ 873 h 1287"/>
                <a:gd name="T106" fmla="*/ 944 w 962"/>
                <a:gd name="T107" fmla="*/ 746 h 1287"/>
                <a:gd name="T108" fmla="*/ 894 w 962"/>
                <a:gd name="T109" fmla="*/ 608 h 1287"/>
                <a:gd name="T110" fmla="*/ 810 w 962"/>
                <a:gd name="T111" fmla="*/ 460 h 1287"/>
                <a:gd name="T112" fmla="*/ 734 w 962"/>
                <a:gd name="T113" fmla="*/ 354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2" h="1287">
                  <a:moveTo>
                    <a:pt x="734" y="354"/>
                  </a:moveTo>
                  <a:lnTo>
                    <a:pt x="734" y="354"/>
                  </a:lnTo>
                  <a:lnTo>
                    <a:pt x="744" y="382"/>
                  </a:lnTo>
                  <a:lnTo>
                    <a:pt x="754" y="408"/>
                  </a:lnTo>
                  <a:lnTo>
                    <a:pt x="760" y="436"/>
                  </a:lnTo>
                  <a:lnTo>
                    <a:pt x="764" y="464"/>
                  </a:lnTo>
                  <a:lnTo>
                    <a:pt x="766" y="492"/>
                  </a:lnTo>
                  <a:lnTo>
                    <a:pt x="766" y="518"/>
                  </a:lnTo>
                  <a:lnTo>
                    <a:pt x="762" y="544"/>
                  </a:lnTo>
                  <a:lnTo>
                    <a:pt x="758" y="570"/>
                  </a:lnTo>
                  <a:lnTo>
                    <a:pt x="758" y="570"/>
                  </a:lnTo>
                  <a:lnTo>
                    <a:pt x="750" y="538"/>
                  </a:lnTo>
                  <a:lnTo>
                    <a:pt x="742" y="504"/>
                  </a:lnTo>
                  <a:lnTo>
                    <a:pt x="732" y="470"/>
                  </a:lnTo>
                  <a:lnTo>
                    <a:pt x="718" y="436"/>
                  </a:lnTo>
                  <a:lnTo>
                    <a:pt x="704" y="402"/>
                  </a:lnTo>
                  <a:lnTo>
                    <a:pt x="686" y="368"/>
                  </a:lnTo>
                  <a:lnTo>
                    <a:pt x="668" y="332"/>
                  </a:lnTo>
                  <a:lnTo>
                    <a:pt x="646" y="296"/>
                  </a:lnTo>
                  <a:lnTo>
                    <a:pt x="622" y="260"/>
                  </a:lnTo>
                  <a:lnTo>
                    <a:pt x="596" y="224"/>
                  </a:lnTo>
                  <a:lnTo>
                    <a:pt x="566" y="186"/>
                  </a:lnTo>
                  <a:lnTo>
                    <a:pt x="536" y="150"/>
                  </a:lnTo>
                  <a:lnTo>
                    <a:pt x="502" y="112"/>
                  </a:lnTo>
                  <a:lnTo>
                    <a:pt x="466" y="74"/>
                  </a:lnTo>
                  <a:lnTo>
                    <a:pt x="426" y="36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8" y="20"/>
                  </a:lnTo>
                  <a:lnTo>
                    <a:pt x="410" y="42"/>
                  </a:lnTo>
                  <a:lnTo>
                    <a:pt x="422" y="64"/>
                  </a:lnTo>
                  <a:lnTo>
                    <a:pt x="432" y="86"/>
                  </a:lnTo>
                  <a:lnTo>
                    <a:pt x="440" y="108"/>
                  </a:lnTo>
                  <a:lnTo>
                    <a:pt x="446" y="130"/>
                  </a:lnTo>
                  <a:lnTo>
                    <a:pt x="450" y="152"/>
                  </a:lnTo>
                  <a:lnTo>
                    <a:pt x="454" y="174"/>
                  </a:lnTo>
                  <a:lnTo>
                    <a:pt x="456" y="196"/>
                  </a:lnTo>
                  <a:lnTo>
                    <a:pt x="458" y="220"/>
                  </a:lnTo>
                  <a:lnTo>
                    <a:pt x="456" y="242"/>
                  </a:lnTo>
                  <a:lnTo>
                    <a:pt x="454" y="262"/>
                  </a:lnTo>
                  <a:lnTo>
                    <a:pt x="450" y="284"/>
                  </a:lnTo>
                  <a:lnTo>
                    <a:pt x="444" y="306"/>
                  </a:lnTo>
                  <a:lnTo>
                    <a:pt x="438" y="326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02" y="306"/>
                  </a:lnTo>
                  <a:lnTo>
                    <a:pt x="370" y="264"/>
                  </a:lnTo>
                  <a:lnTo>
                    <a:pt x="334" y="224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304" y="216"/>
                  </a:lnTo>
                  <a:lnTo>
                    <a:pt x="314" y="248"/>
                  </a:lnTo>
                  <a:lnTo>
                    <a:pt x="322" y="278"/>
                  </a:lnTo>
                  <a:lnTo>
                    <a:pt x="328" y="308"/>
                  </a:lnTo>
                  <a:lnTo>
                    <a:pt x="332" y="336"/>
                  </a:lnTo>
                  <a:lnTo>
                    <a:pt x="332" y="364"/>
                  </a:lnTo>
                  <a:lnTo>
                    <a:pt x="332" y="392"/>
                  </a:lnTo>
                  <a:lnTo>
                    <a:pt x="330" y="420"/>
                  </a:lnTo>
                  <a:lnTo>
                    <a:pt x="326" y="446"/>
                  </a:lnTo>
                  <a:lnTo>
                    <a:pt x="320" y="472"/>
                  </a:lnTo>
                  <a:lnTo>
                    <a:pt x="312" y="496"/>
                  </a:lnTo>
                  <a:lnTo>
                    <a:pt x="304" y="520"/>
                  </a:lnTo>
                  <a:lnTo>
                    <a:pt x="294" y="542"/>
                  </a:lnTo>
                  <a:lnTo>
                    <a:pt x="284" y="564"/>
                  </a:lnTo>
                  <a:lnTo>
                    <a:pt x="272" y="584"/>
                  </a:lnTo>
                  <a:lnTo>
                    <a:pt x="260" y="602"/>
                  </a:lnTo>
                  <a:lnTo>
                    <a:pt x="260" y="602"/>
                  </a:lnTo>
                  <a:lnTo>
                    <a:pt x="252" y="592"/>
                  </a:lnTo>
                  <a:lnTo>
                    <a:pt x="246" y="580"/>
                  </a:lnTo>
                  <a:lnTo>
                    <a:pt x="240" y="566"/>
                  </a:lnTo>
                  <a:lnTo>
                    <a:pt x="236" y="552"/>
                  </a:lnTo>
                  <a:lnTo>
                    <a:pt x="234" y="536"/>
                  </a:lnTo>
                  <a:lnTo>
                    <a:pt x="232" y="520"/>
                  </a:lnTo>
                  <a:lnTo>
                    <a:pt x="230" y="486"/>
                  </a:lnTo>
                  <a:lnTo>
                    <a:pt x="234" y="452"/>
                  </a:lnTo>
                  <a:lnTo>
                    <a:pt x="240" y="420"/>
                  </a:lnTo>
                  <a:lnTo>
                    <a:pt x="250" y="394"/>
                  </a:lnTo>
                  <a:lnTo>
                    <a:pt x="256" y="382"/>
                  </a:lnTo>
                  <a:lnTo>
                    <a:pt x="262" y="374"/>
                  </a:lnTo>
                  <a:lnTo>
                    <a:pt x="262" y="374"/>
                  </a:lnTo>
                  <a:lnTo>
                    <a:pt x="222" y="418"/>
                  </a:lnTo>
                  <a:lnTo>
                    <a:pt x="190" y="462"/>
                  </a:lnTo>
                  <a:lnTo>
                    <a:pt x="160" y="508"/>
                  </a:lnTo>
                  <a:lnTo>
                    <a:pt x="136" y="550"/>
                  </a:lnTo>
                  <a:lnTo>
                    <a:pt x="116" y="594"/>
                  </a:lnTo>
                  <a:lnTo>
                    <a:pt x="102" y="636"/>
                  </a:lnTo>
                  <a:lnTo>
                    <a:pt x="90" y="678"/>
                  </a:lnTo>
                  <a:lnTo>
                    <a:pt x="84" y="718"/>
                  </a:lnTo>
                  <a:lnTo>
                    <a:pt x="84" y="718"/>
                  </a:lnTo>
                  <a:lnTo>
                    <a:pt x="76" y="700"/>
                  </a:lnTo>
                  <a:lnTo>
                    <a:pt x="70" y="684"/>
                  </a:lnTo>
                  <a:lnTo>
                    <a:pt x="66" y="666"/>
                  </a:lnTo>
                  <a:lnTo>
                    <a:pt x="62" y="648"/>
                  </a:lnTo>
                  <a:lnTo>
                    <a:pt x="60" y="630"/>
                  </a:lnTo>
                  <a:lnTo>
                    <a:pt x="58" y="610"/>
                  </a:lnTo>
                  <a:lnTo>
                    <a:pt x="58" y="592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42" y="624"/>
                  </a:lnTo>
                  <a:lnTo>
                    <a:pt x="28" y="674"/>
                  </a:lnTo>
                  <a:lnTo>
                    <a:pt x="16" y="722"/>
                  </a:lnTo>
                  <a:lnTo>
                    <a:pt x="8" y="769"/>
                  </a:lnTo>
                  <a:lnTo>
                    <a:pt x="4" y="813"/>
                  </a:lnTo>
                  <a:lnTo>
                    <a:pt x="0" y="855"/>
                  </a:lnTo>
                  <a:lnTo>
                    <a:pt x="0" y="895"/>
                  </a:lnTo>
                  <a:lnTo>
                    <a:pt x="4" y="933"/>
                  </a:lnTo>
                  <a:lnTo>
                    <a:pt x="8" y="969"/>
                  </a:lnTo>
                  <a:lnTo>
                    <a:pt x="14" y="1003"/>
                  </a:lnTo>
                  <a:lnTo>
                    <a:pt x="24" y="1035"/>
                  </a:lnTo>
                  <a:lnTo>
                    <a:pt x="34" y="1065"/>
                  </a:lnTo>
                  <a:lnTo>
                    <a:pt x="46" y="1093"/>
                  </a:lnTo>
                  <a:lnTo>
                    <a:pt x="60" y="1119"/>
                  </a:lnTo>
                  <a:lnTo>
                    <a:pt x="76" y="1143"/>
                  </a:lnTo>
                  <a:lnTo>
                    <a:pt x="94" y="1165"/>
                  </a:lnTo>
                  <a:lnTo>
                    <a:pt x="112" y="1185"/>
                  </a:lnTo>
                  <a:lnTo>
                    <a:pt x="130" y="1203"/>
                  </a:lnTo>
                  <a:lnTo>
                    <a:pt x="150" y="1219"/>
                  </a:lnTo>
                  <a:lnTo>
                    <a:pt x="172" y="1233"/>
                  </a:lnTo>
                  <a:lnTo>
                    <a:pt x="194" y="1245"/>
                  </a:lnTo>
                  <a:lnTo>
                    <a:pt x="216" y="1255"/>
                  </a:lnTo>
                  <a:lnTo>
                    <a:pt x="238" y="1263"/>
                  </a:lnTo>
                  <a:lnTo>
                    <a:pt x="260" y="1269"/>
                  </a:lnTo>
                  <a:lnTo>
                    <a:pt x="284" y="1273"/>
                  </a:lnTo>
                  <a:lnTo>
                    <a:pt x="306" y="1275"/>
                  </a:lnTo>
                  <a:lnTo>
                    <a:pt x="330" y="1275"/>
                  </a:lnTo>
                  <a:lnTo>
                    <a:pt x="352" y="1273"/>
                  </a:lnTo>
                  <a:lnTo>
                    <a:pt x="374" y="1269"/>
                  </a:lnTo>
                  <a:lnTo>
                    <a:pt x="396" y="1263"/>
                  </a:lnTo>
                  <a:lnTo>
                    <a:pt x="418" y="1255"/>
                  </a:lnTo>
                  <a:lnTo>
                    <a:pt x="438" y="1245"/>
                  </a:lnTo>
                  <a:lnTo>
                    <a:pt x="438" y="1245"/>
                  </a:lnTo>
                  <a:lnTo>
                    <a:pt x="458" y="1233"/>
                  </a:lnTo>
                  <a:lnTo>
                    <a:pt x="458" y="1233"/>
                  </a:lnTo>
                  <a:lnTo>
                    <a:pt x="484" y="1251"/>
                  </a:lnTo>
                  <a:lnTo>
                    <a:pt x="510" y="1265"/>
                  </a:lnTo>
                  <a:lnTo>
                    <a:pt x="540" y="1277"/>
                  </a:lnTo>
                  <a:lnTo>
                    <a:pt x="570" y="1283"/>
                  </a:lnTo>
                  <a:lnTo>
                    <a:pt x="570" y="1283"/>
                  </a:lnTo>
                  <a:lnTo>
                    <a:pt x="598" y="1287"/>
                  </a:lnTo>
                  <a:lnTo>
                    <a:pt x="624" y="1287"/>
                  </a:lnTo>
                  <a:lnTo>
                    <a:pt x="652" y="1285"/>
                  </a:lnTo>
                  <a:lnTo>
                    <a:pt x="680" y="1281"/>
                  </a:lnTo>
                  <a:lnTo>
                    <a:pt x="706" y="1273"/>
                  </a:lnTo>
                  <a:lnTo>
                    <a:pt x="732" y="1265"/>
                  </a:lnTo>
                  <a:lnTo>
                    <a:pt x="758" y="1253"/>
                  </a:lnTo>
                  <a:lnTo>
                    <a:pt x="782" y="1239"/>
                  </a:lnTo>
                  <a:lnTo>
                    <a:pt x="806" y="1223"/>
                  </a:lnTo>
                  <a:lnTo>
                    <a:pt x="830" y="1205"/>
                  </a:lnTo>
                  <a:lnTo>
                    <a:pt x="850" y="1183"/>
                  </a:lnTo>
                  <a:lnTo>
                    <a:pt x="872" y="1161"/>
                  </a:lnTo>
                  <a:lnTo>
                    <a:pt x="890" y="1137"/>
                  </a:lnTo>
                  <a:lnTo>
                    <a:pt x="906" y="1109"/>
                  </a:lnTo>
                  <a:lnTo>
                    <a:pt x="922" y="1081"/>
                  </a:lnTo>
                  <a:lnTo>
                    <a:pt x="934" y="1051"/>
                  </a:lnTo>
                  <a:lnTo>
                    <a:pt x="944" y="1019"/>
                  </a:lnTo>
                  <a:lnTo>
                    <a:pt x="952" y="985"/>
                  </a:lnTo>
                  <a:lnTo>
                    <a:pt x="958" y="949"/>
                  </a:lnTo>
                  <a:lnTo>
                    <a:pt x="962" y="913"/>
                  </a:lnTo>
                  <a:lnTo>
                    <a:pt x="962" y="873"/>
                  </a:lnTo>
                  <a:lnTo>
                    <a:pt x="958" y="833"/>
                  </a:lnTo>
                  <a:lnTo>
                    <a:pt x="952" y="791"/>
                  </a:lnTo>
                  <a:lnTo>
                    <a:pt x="944" y="746"/>
                  </a:lnTo>
                  <a:lnTo>
                    <a:pt x="932" y="702"/>
                  </a:lnTo>
                  <a:lnTo>
                    <a:pt x="914" y="656"/>
                  </a:lnTo>
                  <a:lnTo>
                    <a:pt x="894" y="608"/>
                  </a:lnTo>
                  <a:lnTo>
                    <a:pt x="870" y="560"/>
                  </a:lnTo>
                  <a:lnTo>
                    <a:pt x="842" y="510"/>
                  </a:lnTo>
                  <a:lnTo>
                    <a:pt x="810" y="460"/>
                  </a:lnTo>
                  <a:lnTo>
                    <a:pt x="774" y="406"/>
                  </a:lnTo>
                  <a:lnTo>
                    <a:pt x="734" y="354"/>
                  </a:lnTo>
                  <a:lnTo>
                    <a:pt x="734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70059" y="1550995"/>
            <a:ext cx="2359540" cy="80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rgbClr val="090831"/>
                </a:solidFill>
                <a:latin typeface="+mj-ea"/>
                <a:ea typeface="+mj-ea"/>
              </a:rPr>
              <a:t>坚持专门机关与群众相结合的原则，实行防火安全责任制</a:t>
            </a:r>
            <a:endParaRPr lang="zh-CN" altLang="en-US" sz="140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1485900" y="3143402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29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kern="0" dirty="0">
                <a:solidFill>
                  <a:srgbClr val="090831"/>
                </a:solidFill>
                <a:latin typeface="+mj-ea"/>
              </a:rPr>
              <a:t>消防工作方针</a:t>
            </a:r>
            <a:endParaRPr lang="en-US" sz="2400" b="1" kern="0" dirty="0">
              <a:solidFill>
                <a:srgbClr val="090831"/>
              </a:solidFill>
              <a:latin typeface="+mj-ea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2095522" y="3869634"/>
            <a:ext cx="4952954" cy="85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S"/>
              <a:defRPr/>
            </a:pPr>
            <a:r>
              <a:rPr lang="zh-CN" altLang="en-US" sz="1400" kern="0" dirty="0">
                <a:solidFill>
                  <a:srgbClr val="090831"/>
                </a:solidFill>
                <a:latin typeface="+mj-ea"/>
                <a:ea typeface="+mj-ea"/>
              </a:rPr>
              <a:t>消防是指消灭火灾和预先防范、防止火灾发生的社会行为。</a:t>
            </a:r>
            <a:endParaRPr lang="en-US" altLang="zh-CN" sz="1400" kern="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S"/>
              <a:defRPr/>
            </a:pPr>
            <a:r>
              <a:rPr lang="zh-CN" altLang="en-US" sz="1400" kern="0" dirty="0">
                <a:solidFill>
                  <a:srgbClr val="090831"/>
                </a:solidFill>
                <a:latin typeface="+mj-ea"/>
                <a:ea typeface="+mj-ea"/>
              </a:rPr>
              <a:t>我国消防工作的方针是：</a:t>
            </a:r>
            <a:r>
              <a:rPr lang="zh-CN" altLang="en-US" sz="1400" b="1" u="sng" kern="0" dirty="0">
                <a:solidFill>
                  <a:srgbClr val="090831"/>
                </a:solidFill>
                <a:latin typeface="+mj-ea"/>
                <a:ea typeface="+mj-ea"/>
              </a:rPr>
              <a:t>预防为主、防消结合</a:t>
            </a:r>
            <a:r>
              <a:rPr lang="zh-CN" altLang="en-US" sz="1400" b="1" kern="0" dirty="0">
                <a:solidFill>
                  <a:srgbClr val="090831"/>
                </a:solidFill>
                <a:latin typeface="+mj-ea"/>
                <a:ea typeface="+mj-ea"/>
              </a:rPr>
              <a:t>。</a:t>
            </a:r>
            <a:endParaRPr lang="en-US" altLang="zh-CN" sz="1400" b="1" kern="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S"/>
              <a:defRPr/>
            </a:pPr>
            <a:r>
              <a:rPr lang="zh-CN" altLang="en-US" sz="1400" kern="0" dirty="0">
                <a:solidFill>
                  <a:srgbClr val="090831"/>
                </a:solidFill>
                <a:latin typeface="+mj-ea"/>
                <a:ea typeface="+mj-ea"/>
              </a:rPr>
              <a:t>全国统一火警电话：</a:t>
            </a:r>
            <a:r>
              <a:rPr lang="en-US" altLang="zh-CN" sz="1400" b="1" u="sng" kern="0" dirty="0">
                <a:solidFill>
                  <a:srgbClr val="090831"/>
                </a:solidFill>
                <a:latin typeface="+mj-ea"/>
                <a:ea typeface="+mj-ea"/>
              </a:rPr>
              <a:t>119 </a:t>
            </a:r>
            <a:r>
              <a:rPr lang="zh-CN" altLang="en-US" sz="1400" b="1" u="sng" kern="0" dirty="0">
                <a:solidFill>
                  <a:srgbClr val="090831"/>
                </a:solidFill>
                <a:latin typeface="+mj-ea"/>
                <a:ea typeface="+mj-ea"/>
              </a:rPr>
              <a:t>。</a:t>
            </a:r>
            <a:endParaRPr lang="zh-CN" altLang="en-US" sz="1400" b="1" kern="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S"/>
              <a:defRPr/>
            </a:pPr>
            <a:endParaRPr lang="zh-CN" altLang="en-US" sz="1400" b="1" kern="0" dirty="0">
              <a:solidFill>
                <a:srgbClr val="090831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S"/>
              <a:defRPr/>
            </a:pPr>
            <a:endParaRPr lang="zh-CN" altLang="en-US" sz="1400" b="1" kern="0" dirty="0">
              <a:solidFill>
                <a:srgbClr val="090831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14654" y="423919"/>
            <a:ext cx="6629346" cy="152396"/>
            <a:chOff x="1357399" y="423919"/>
            <a:chExt cx="2590852" cy="152396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组合 18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连接符 2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48819" y="1452581"/>
            <a:ext cx="2646362" cy="433387"/>
          </a:xfrm>
        </p:spPr>
        <p:txBody>
          <a:bodyPr/>
          <a:lstStyle/>
          <a:p>
            <a:r>
              <a:rPr lang="zh-CN" altLang="en-US" sz="2400" b="1" dirty="0">
                <a:solidFill>
                  <a:srgbClr val="090831"/>
                </a:solidFill>
                <a:latin typeface="宋体" panose="02010600030101010101" pitchFamily="2" charset="-122"/>
              </a:rPr>
              <a:t>消防名词解释</a:t>
            </a:r>
            <a:endParaRPr lang="zh-CN" altLang="en-US" sz="2400" b="1" dirty="0">
              <a:solidFill>
                <a:srgbClr val="090831"/>
              </a:solidFill>
              <a:latin typeface="宋体" panose="02010600030101010101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6922" y="2038364"/>
            <a:ext cx="6230155" cy="1683482"/>
          </a:xfrm>
        </p:spPr>
        <p:txBody>
          <a:bodyPr/>
          <a:lstStyle/>
          <a:p>
            <a:pPr algn="l">
              <a:lnSpc>
                <a:spcPct val="130000"/>
              </a:lnSpc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火灾：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是指在时间和空间上失去控制的燃烧所造成的灾害。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闪点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：液体发生闪燃的最低温度。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燃点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：可燃物开始持续燃烧所需的最低温度。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：可燃物在空气中受着火源的作用而发生持续燃烧的现象。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  <a:buFontTx/>
              <a:buNone/>
            </a:pPr>
            <a:r>
              <a:rPr lang="zh-CN" altLang="en-US" sz="1400" b="1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自燃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：可燃物在空气中没有受火的作用，靠自热或外热而发生的燃烧现象。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00867" y="209612"/>
            <a:ext cx="35099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消防基本知识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14654" y="423919"/>
            <a:ext cx="6629346" cy="152396"/>
            <a:chOff x="1357399" y="423919"/>
            <a:chExt cx="2590852" cy="152396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110" y="842209"/>
            <a:ext cx="8534176" cy="58657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燃烧存在的三个条件</a:t>
            </a:r>
            <a:r>
              <a:rPr lang="en-US" altLang="zh-CN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908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着火源、可燃物、助燃物构成燃烧三角链（缺一不可）。灭火原理即破坏燃烧三角链。</a:t>
            </a:r>
            <a:endParaRPr lang="zh-CN" altLang="en-US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FontTx/>
              <a:buNone/>
            </a:pPr>
            <a:endParaRPr lang="en-US" altLang="zh-CN" sz="1400" dirty="0">
              <a:solidFill>
                <a:srgbClr val="0908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196057" y="2114562"/>
            <a:ext cx="2751886" cy="2514588"/>
          </a:xfrm>
          <a:prstGeom prst="flowChartExtract">
            <a:avLst/>
          </a:prstGeom>
          <a:solidFill>
            <a:srgbClr val="CC0000"/>
          </a:solidFill>
          <a:ln w="9525">
            <a:noFill/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2250" y="1668780"/>
            <a:ext cx="132524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点火源（烟头）</a:t>
            </a:r>
            <a:endParaRPr lang="en-US" altLang="zh-CN" sz="14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05000" y="4552950"/>
            <a:ext cx="129095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可燃物（树叶）</a:t>
            </a:r>
            <a:endParaRPr lang="zh-CN" altLang="en-US" sz="14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00750" y="4475480"/>
            <a:ext cx="131064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助燃物（氧气）</a:t>
            </a:r>
            <a:endParaRPr lang="zh-CN" altLang="en-US" sz="14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Rectangle 2"/>
          <p:cNvSpPr txBox="1">
            <a:spLocks noRot="1" noChangeArrowheads="1"/>
          </p:cNvSpPr>
          <p:nvPr/>
        </p:nvSpPr>
        <p:spPr bwMode="auto">
          <a:xfrm>
            <a:off x="457308" y="158804"/>
            <a:ext cx="1447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认识火灾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05070" y="423919"/>
            <a:ext cx="7238930" cy="152396"/>
            <a:chOff x="1357399" y="423919"/>
            <a:chExt cx="2590852" cy="152396"/>
          </a:xfrm>
        </p:grpSpPr>
        <p:cxnSp>
          <p:nvCxnSpPr>
            <p:cNvPr id="9" name="直接连接符 8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468144" y="1123988"/>
            <a:ext cx="1521930" cy="3505162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142326" y="1123988"/>
            <a:ext cx="1521930" cy="350516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16508" y="1123988"/>
            <a:ext cx="1521930" cy="350516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487518" y="1123988"/>
            <a:ext cx="1521930" cy="350516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164870" y="1123988"/>
            <a:ext cx="1521930" cy="350516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4294967295"/>
          </p:nvPr>
        </p:nvSpPr>
        <p:spPr>
          <a:xfrm>
            <a:off x="7241122" y="2190760"/>
            <a:ext cx="1369426" cy="2269016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E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类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带电火灾（电气火灾）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电气火灾涉及通电中之电气设备，如电器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变压器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电线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配电盘等引起的火灾。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68232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火灾分类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/>
          <p:cNvSpPr txBox="1"/>
          <p:nvPr/>
        </p:nvSpPr>
        <p:spPr bwMode="auto">
          <a:xfrm>
            <a:off x="540554" y="2190760"/>
            <a:ext cx="1376422" cy="19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Ａ类火灾（固体火灾）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普通可燃物如木制品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纸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布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橡胶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塑料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等发生的火灾。</a:t>
            </a:r>
            <a:endParaRPr lang="zh-CN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内容占位符 2"/>
          <p:cNvSpPr txBox="1"/>
          <p:nvPr/>
        </p:nvSpPr>
        <p:spPr bwMode="auto">
          <a:xfrm>
            <a:off x="2204792" y="2190761"/>
            <a:ext cx="1376634" cy="20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Ｂ类火灾（易燃液体）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易燃液体如柴油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 油漆等有机溶剂或可燃性油脂等发生的火灾。</a:t>
            </a:r>
            <a:endParaRPr lang="zh-CN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内容占位符 2"/>
          <p:cNvSpPr txBox="1"/>
          <p:nvPr/>
        </p:nvSpPr>
        <p:spPr bwMode="auto">
          <a:xfrm>
            <a:off x="3962416" y="2190760"/>
            <a:ext cx="1262727" cy="190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Ｃ类火灾（可燃性气体）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可燃性气体如煤气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乙炔气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天然气（甲烷</a:t>
            </a:r>
            <a:r>
              <a:rPr lang="en-US" altLang="zh-CN" sz="1400" kern="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chemeClr val="bg1"/>
                </a:solidFill>
                <a:latin typeface="+mj-ea"/>
                <a:ea typeface="+mj-ea"/>
              </a:rPr>
              <a:t>乙烷）等发生的火灾。</a:t>
            </a:r>
            <a:endParaRPr lang="zh-CN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内容占位符 2"/>
          <p:cNvSpPr txBox="1"/>
          <p:nvPr/>
        </p:nvSpPr>
        <p:spPr bwMode="auto">
          <a:xfrm>
            <a:off x="5561686" y="2190761"/>
            <a:ext cx="1373594" cy="16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zh-CN" altLang="en-US" sz="1400" kern="0" dirty="0">
                <a:solidFill>
                  <a:srgbClr val="C4C3F5"/>
                </a:solidFill>
                <a:latin typeface="+mj-ea"/>
                <a:ea typeface="+mj-ea"/>
              </a:rPr>
              <a:t>Ｄ类火灾（金属火灾）</a:t>
            </a:r>
            <a:r>
              <a:rPr lang="en-US" altLang="zh-CN" sz="1400" kern="0" dirty="0">
                <a:solidFill>
                  <a:srgbClr val="C4C3F5"/>
                </a:solidFill>
                <a:latin typeface="+mj-ea"/>
                <a:ea typeface="+mj-ea"/>
              </a:rPr>
              <a:t>:</a:t>
            </a:r>
            <a:r>
              <a:rPr lang="zh-CN" altLang="en-US" sz="1400" kern="0" dirty="0">
                <a:solidFill>
                  <a:srgbClr val="C4C3F5"/>
                </a:solidFill>
                <a:latin typeface="+mj-ea"/>
                <a:ea typeface="+mj-ea"/>
              </a:rPr>
              <a:t>活性金属如镁</a:t>
            </a:r>
            <a:r>
              <a:rPr lang="en-US" altLang="zh-CN" sz="1400" kern="0" dirty="0">
                <a:solidFill>
                  <a:srgbClr val="C4C3F5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rgbClr val="C4C3F5"/>
                </a:solidFill>
                <a:latin typeface="+mj-ea"/>
                <a:ea typeface="+mj-ea"/>
              </a:rPr>
              <a:t>钾</a:t>
            </a:r>
            <a:r>
              <a:rPr lang="en-US" altLang="zh-CN" sz="1400" kern="0" dirty="0">
                <a:solidFill>
                  <a:srgbClr val="C4C3F5"/>
                </a:solidFill>
                <a:latin typeface="+mj-ea"/>
                <a:ea typeface="+mj-ea"/>
              </a:rPr>
              <a:t>.</a:t>
            </a:r>
            <a:r>
              <a:rPr lang="zh-CN" altLang="en-US" sz="1400" kern="0" dirty="0">
                <a:solidFill>
                  <a:srgbClr val="C4C3F5"/>
                </a:solidFill>
                <a:latin typeface="+mj-ea"/>
                <a:ea typeface="+mj-ea"/>
              </a:rPr>
              <a:t>锂</a:t>
            </a:r>
            <a:r>
              <a:rPr lang="en-US" altLang="zh-CN" sz="1400" kern="0" dirty="0">
                <a:solidFill>
                  <a:srgbClr val="C4C3F5"/>
                </a:solidFill>
                <a:latin typeface="+mj-ea"/>
                <a:ea typeface="+mj-ea"/>
              </a:rPr>
              <a:t>..</a:t>
            </a:r>
            <a:r>
              <a:rPr lang="zh-CN" altLang="en-US" sz="1400" kern="0" dirty="0">
                <a:solidFill>
                  <a:srgbClr val="C4C3F5"/>
                </a:solidFill>
                <a:latin typeface="+mj-ea"/>
                <a:ea typeface="+mj-ea"/>
              </a:rPr>
              <a:t>等或其它禁水性物质燃烧引起的火灾。</a:t>
            </a:r>
            <a:endParaRPr lang="zh-CN" altLang="en-US" sz="1400" kern="0" dirty="0">
              <a:solidFill>
                <a:srgbClr val="C4C3F5"/>
              </a:solidFill>
              <a:latin typeface="+mj-ea"/>
              <a:ea typeface="+mj-ea"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 bwMode="auto">
          <a:xfrm>
            <a:off x="797417" y="1276384"/>
            <a:ext cx="86269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2476555" y="1276384"/>
            <a:ext cx="86269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4162431" y="1276384"/>
            <a:ext cx="86269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5812874" y="1276384"/>
            <a:ext cx="86269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"/>
          <p:cNvSpPr txBox="1">
            <a:spLocks noRot="1" noChangeArrowheads="1"/>
          </p:cNvSpPr>
          <p:nvPr/>
        </p:nvSpPr>
        <p:spPr bwMode="auto">
          <a:xfrm>
            <a:off x="7498750" y="1276384"/>
            <a:ext cx="86269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53143" y="2038364"/>
            <a:ext cx="11757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>
            <a:off x="2315427" y="2038364"/>
            <a:ext cx="11757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3989609" y="2038364"/>
            <a:ext cx="11757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5660619" y="2038364"/>
            <a:ext cx="11757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7337971" y="2038364"/>
            <a:ext cx="11757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组合 26"/>
          <p:cNvGrpSpPr/>
          <p:nvPr/>
        </p:nvGrpSpPr>
        <p:grpSpPr>
          <a:xfrm>
            <a:off x="1916976" y="423919"/>
            <a:ext cx="7227024" cy="164724"/>
            <a:chOff x="1357399" y="423919"/>
            <a:chExt cx="2590852" cy="15239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组合 29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接连接符 31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68144" y="158804"/>
            <a:ext cx="41908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四种基本灭火方法的原理</a:t>
            </a:r>
            <a:endParaRPr lang="zh-CN" altLang="en-US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8144" y="1200186"/>
            <a:ext cx="1798436" cy="1798436"/>
            <a:chOff x="468144" y="1078133"/>
            <a:chExt cx="1798436" cy="1798436"/>
          </a:xfrm>
        </p:grpSpPr>
        <p:sp>
          <p:nvSpPr>
            <p:cNvPr id="3" name="椭圆 2"/>
            <p:cNvSpPr/>
            <p:nvPr/>
          </p:nvSpPr>
          <p:spPr bwMode="auto">
            <a:xfrm>
              <a:off x="468144" y="1078133"/>
              <a:ext cx="1798436" cy="17984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34015" y="1715741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冷却法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50968" y="3167248"/>
            <a:ext cx="163278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rgbClr val="090831"/>
                </a:solidFill>
              </a:rPr>
              <a:t>将灭火剂直接喷洒在燃烧的物体表面，使温度降到燃点以下，终止燃烧。</a:t>
            </a:r>
            <a:endParaRPr lang="zh-CN" altLang="en-US" sz="1400" dirty="0">
              <a:solidFill>
                <a:srgbClr val="09083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08217" y="1200186"/>
            <a:ext cx="1798436" cy="1798436"/>
            <a:chOff x="2608217" y="1078133"/>
            <a:chExt cx="1798436" cy="1798436"/>
          </a:xfrm>
        </p:grpSpPr>
        <p:sp>
          <p:nvSpPr>
            <p:cNvPr id="11" name="椭圆 10"/>
            <p:cNvSpPr/>
            <p:nvPr/>
          </p:nvSpPr>
          <p:spPr bwMode="auto">
            <a:xfrm>
              <a:off x="2608217" y="1078133"/>
              <a:ext cx="1798436" cy="1798436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74088" y="1715741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隔离法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691041" y="3167248"/>
            <a:ext cx="163278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rgbClr val="090831"/>
                </a:solidFill>
              </a:rPr>
              <a:t>将燃烧的物体与附近的可燃物隔离或疏散开，使燃烧停止。</a:t>
            </a:r>
            <a:endParaRPr lang="zh-CN" altLang="en-US" sz="1400" dirty="0">
              <a:solidFill>
                <a:srgbClr val="09083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48290" y="1200186"/>
            <a:ext cx="1798436" cy="1798436"/>
            <a:chOff x="4748290" y="1078133"/>
            <a:chExt cx="1798436" cy="1798436"/>
          </a:xfrm>
        </p:grpSpPr>
        <p:sp>
          <p:nvSpPr>
            <p:cNvPr id="12" name="椭圆 11"/>
            <p:cNvSpPr/>
            <p:nvPr/>
          </p:nvSpPr>
          <p:spPr bwMode="auto">
            <a:xfrm>
              <a:off x="4748290" y="1078133"/>
              <a:ext cx="1798436" cy="179843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14161" y="1715741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窒息法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831114" y="3167248"/>
            <a:ext cx="1632785" cy="120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rgbClr val="090831"/>
                </a:solidFill>
              </a:rPr>
              <a:t>采取适当的措施来防止空气流入燃烧区，使燃烧物缺乏或断绝氧气而熄灭。</a:t>
            </a:r>
            <a:endParaRPr lang="zh-CN" altLang="en-US" sz="1400" dirty="0">
              <a:solidFill>
                <a:srgbClr val="09083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88364" y="1200186"/>
            <a:ext cx="1798436" cy="1798436"/>
            <a:chOff x="6888364" y="1078133"/>
            <a:chExt cx="1798436" cy="1798436"/>
          </a:xfrm>
        </p:grpSpPr>
        <p:sp>
          <p:nvSpPr>
            <p:cNvPr id="13" name="椭圆 12"/>
            <p:cNvSpPr/>
            <p:nvPr/>
          </p:nvSpPr>
          <p:spPr bwMode="auto">
            <a:xfrm>
              <a:off x="6888364" y="1078133"/>
              <a:ext cx="1798436" cy="1798436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154235" y="1715741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抑制法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71188" y="3167248"/>
            <a:ext cx="1632785" cy="1461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rgbClr val="090831"/>
                </a:solidFill>
              </a:rPr>
              <a:t>使用灭火剂直接参与燃烧的链锁化学反应，使燃烧停止从而达到灭火的目的。</a:t>
            </a:r>
            <a:endParaRPr lang="zh-CN" altLang="en-US" sz="1400" dirty="0">
              <a:solidFill>
                <a:srgbClr val="09083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38614" y="423919"/>
            <a:ext cx="5105386" cy="138659"/>
            <a:chOff x="1357399" y="423919"/>
            <a:chExt cx="2590852" cy="152396"/>
          </a:xfrm>
        </p:grpSpPr>
        <p:cxnSp>
          <p:nvCxnSpPr>
            <p:cNvPr id="30" name="直接连接符 29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连接符 30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组合 31"/>
          <p:cNvGrpSpPr/>
          <p:nvPr/>
        </p:nvGrpSpPr>
        <p:grpSpPr>
          <a:xfrm>
            <a:off x="0" y="423919"/>
            <a:ext cx="457200" cy="152396"/>
            <a:chOff x="1357399" y="423919"/>
            <a:chExt cx="2590852" cy="152396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1357399" y="423919"/>
              <a:ext cx="25908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1357399" y="576315"/>
              <a:ext cx="25908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www.33ppt.com"/>
  <p:tag name="commondata" val="eyJoZGlkIjoiYjBjOWFhZWNjYWU4MWQ2N2Q2ZTM4NTk3YTE4YzM3MTEifQ=="/>
</p:tagLst>
</file>

<file path=ppt/theme/theme1.xml><?xml version="1.0" encoding="utf-8"?>
<a:theme xmlns:a="http://schemas.openxmlformats.org/drawingml/2006/main" name="www.33ppt.com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4295</Words>
  <Application>WPS 演示</Application>
  <PresentationFormat>全屏显示(16:9)</PresentationFormat>
  <Paragraphs>386</Paragraphs>
  <Slides>43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华文琥珀</vt:lpstr>
      <vt:lpstr>Arial Unicode MS</vt:lpstr>
      <vt:lpstr>Times New Roman</vt:lpstr>
      <vt:lpstr>Verdana</vt:lpstr>
      <vt:lpstr>黑体</vt:lpstr>
      <vt:lpstr>华文行楷</vt:lpstr>
      <vt:lpstr>www.33ppt.com </vt:lpstr>
      <vt:lpstr>PowerPoint 演示文稿</vt:lpstr>
      <vt:lpstr>PowerPoint 演示文稿</vt:lpstr>
      <vt:lpstr>PowerPoint 演示文稿</vt:lpstr>
      <vt:lpstr>PowerPoint 演示文稿</vt:lpstr>
      <vt:lpstr>消防工作任务</vt:lpstr>
      <vt:lpstr>消防名词解释</vt:lpstr>
      <vt:lpstr>PowerPoint 演示文稿</vt:lpstr>
      <vt:lpstr>PowerPoint 演示文稿</vt:lpstr>
      <vt:lpstr>PowerPoint 演示文稿</vt:lpstr>
      <vt:lpstr>消防设备、器材及标志介绍及使用方法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熊猫办公</dc:creator>
  <cp:lastModifiedBy>飘</cp:lastModifiedBy>
  <cp:revision>13</cp:revision>
  <dcterms:created xsi:type="dcterms:W3CDTF">2013-07-11T07:08:00Z</dcterms:created>
  <dcterms:modified xsi:type="dcterms:W3CDTF">2024-03-01T06:22:23Z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2052-11.8.2.10154</vt:lpwstr>
  </property>
  <property fmtid="{D5CDD505-2E9C-101B-9397-08002B2CF9AE}" pid="4" name="ICV">
    <vt:lpwstr>212F5F2A9EA7491EA5D64F8EB48D0877_12</vt:lpwstr>
  </property>
</Properties>
</file>